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digiana Toybox" panose="020B0604020202020204" charset="0"/>
      <p:regular r:id="rId17"/>
    </p:embeddedFont>
    <p:embeddedFont>
      <p:font typeface="Adlery Blockletter" panose="020B0604020202020204" charset="0"/>
      <p:regular r:id="rId18"/>
    </p:embeddedFont>
    <p:embeddedFont>
      <p:font typeface="Archive" panose="020B0604020202020204" charset="0"/>
      <p:regular r:id="rId19"/>
    </p:embeddedFont>
    <p:embeddedFont>
      <p:font typeface="Canva Sans Bold" panose="020B0604020202020204" charset="0"/>
      <p:regular r:id="rId20"/>
    </p:embeddedFont>
    <p:embeddedFont>
      <p:font typeface="Montserrat" panose="00000500000000000000" pitchFamily="2" charset="0"/>
      <p:regular r:id="rId21"/>
    </p:embeddedFont>
    <p:embeddedFont>
      <p:font typeface="Montserrat Bold" panose="00000800000000000000" charset="0"/>
      <p:regular r:id="rId22"/>
    </p:embeddedFont>
    <p:embeddedFont>
      <p:font typeface="Montserrat Classic Bold" panose="020B0604020202020204" charset="0"/>
      <p:regular r:id="rId23"/>
    </p:embeddedFont>
    <p:embeddedFont>
      <p:font typeface="Open Sans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svg"/><Relationship Id="rId20" Type="http://schemas.openxmlformats.org/officeDocument/2006/relationships/image" Target="../media/image18.jpeg"/><Relationship Id="rId1" Type="http://schemas.openxmlformats.org/officeDocument/2006/relationships/video" Target="https://youtu.be/nmWQx7kE7fU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26" Type="http://schemas.openxmlformats.org/officeDocument/2006/relationships/image" Target="../media/image65.svg"/><Relationship Id="rId39" Type="http://schemas.openxmlformats.org/officeDocument/2006/relationships/image" Target="../media/image77.svg"/><Relationship Id="rId21" Type="http://schemas.openxmlformats.org/officeDocument/2006/relationships/image" Target="../media/image60.png"/><Relationship Id="rId34" Type="http://schemas.openxmlformats.org/officeDocument/2006/relationships/image" Target="../media/image73.svg"/><Relationship Id="rId42" Type="http://schemas.openxmlformats.org/officeDocument/2006/relationships/image" Target="../media/image80.png"/><Relationship Id="rId47" Type="http://schemas.openxmlformats.org/officeDocument/2006/relationships/image" Target="../media/image85.sv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6" Type="http://schemas.openxmlformats.org/officeDocument/2006/relationships/image" Target="../media/image55.svg"/><Relationship Id="rId29" Type="http://schemas.openxmlformats.org/officeDocument/2006/relationships/image" Target="../media/image68.png"/><Relationship Id="rId11" Type="http://schemas.openxmlformats.org/officeDocument/2006/relationships/image" Target="../media/image50.png"/><Relationship Id="rId24" Type="http://schemas.openxmlformats.org/officeDocument/2006/relationships/image" Target="../media/image63.svg"/><Relationship Id="rId32" Type="http://schemas.openxmlformats.org/officeDocument/2006/relationships/image" Target="../media/image71.svg"/><Relationship Id="rId37" Type="http://schemas.openxmlformats.org/officeDocument/2006/relationships/image" Target="../media/image75.svg"/><Relationship Id="rId40" Type="http://schemas.openxmlformats.org/officeDocument/2006/relationships/image" Target="../media/image78.png"/><Relationship Id="rId45" Type="http://schemas.openxmlformats.org/officeDocument/2006/relationships/image" Target="../media/image83.sv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svg"/><Relationship Id="rId36" Type="http://schemas.openxmlformats.org/officeDocument/2006/relationships/image" Target="../media/image74.png"/><Relationship Id="rId49" Type="http://schemas.openxmlformats.org/officeDocument/2006/relationships/image" Target="../media/image17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4" Type="http://schemas.openxmlformats.org/officeDocument/2006/relationships/image" Target="../media/image82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image" Target="../media/image66.png"/><Relationship Id="rId30" Type="http://schemas.openxmlformats.org/officeDocument/2006/relationships/image" Target="../media/image69.svg"/><Relationship Id="rId35" Type="http://schemas.openxmlformats.org/officeDocument/2006/relationships/image" Target="../media/image18.jpeg"/><Relationship Id="rId43" Type="http://schemas.openxmlformats.org/officeDocument/2006/relationships/image" Target="../media/image81.png"/><Relationship Id="rId48" Type="http://schemas.openxmlformats.org/officeDocument/2006/relationships/image" Target="../media/image86.png"/><Relationship Id="rId8" Type="http://schemas.openxmlformats.org/officeDocument/2006/relationships/image" Target="../media/image47.svg"/><Relationship Id="rId3" Type="http://schemas.openxmlformats.org/officeDocument/2006/relationships/image" Target="../media/image42.sv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6.png"/><Relationship Id="rId46" Type="http://schemas.openxmlformats.org/officeDocument/2006/relationships/image" Target="../media/image84.png"/><Relationship Id="rId20" Type="http://schemas.openxmlformats.org/officeDocument/2006/relationships/image" Target="../media/image59.svg"/><Relationship Id="rId41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90.png"/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12" Type="http://schemas.openxmlformats.org/officeDocument/2006/relationships/image" Target="../media/image8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88.png"/><Relationship Id="rId5" Type="http://schemas.openxmlformats.org/officeDocument/2006/relationships/image" Target="../media/image2.svg"/><Relationship Id="rId10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6.svg"/><Relationship Id="rId4" Type="http://schemas.openxmlformats.org/officeDocument/2006/relationships/image" Target="../media/image92.jpe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6.sv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9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4.svg"/><Relationship Id="rId5" Type="http://schemas.openxmlformats.org/officeDocument/2006/relationships/image" Target="../media/image14.svg"/><Relationship Id="rId15" Type="http://schemas.openxmlformats.org/officeDocument/2006/relationships/image" Target="../media/image98.svg"/><Relationship Id="rId10" Type="http://schemas.openxmlformats.org/officeDocument/2006/relationships/image" Target="../media/image93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Relationship Id="rId1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12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2.svg"/><Relationship Id="rId10" Type="http://schemas.openxmlformats.org/officeDocument/2006/relationships/image" Target="../media/image99.png"/><Relationship Id="rId4" Type="http://schemas.openxmlformats.org/officeDocument/2006/relationships/image" Target="../media/image1.png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2.svg"/><Relationship Id="rId15" Type="http://schemas.openxmlformats.org/officeDocument/2006/relationships/image" Target="../media/image101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svg"/><Relationship Id="rId1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openxmlformats.org/officeDocument/2006/relationships/image" Target="../media/image20.jpe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6.png"/><Relationship Id="rId3" Type="http://schemas.openxmlformats.org/officeDocument/2006/relationships/image" Target="../media/image10.svg"/><Relationship Id="rId7" Type="http://schemas.openxmlformats.org/officeDocument/2006/relationships/image" Target="../media/image24.jpeg"/><Relationship Id="rId12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15.png"/><Relationship Id="rId5" Type="http://schemas.openxmlformats.org/officeDocument/2006/relationships/image" Target="../media/image22.svg"/><Relationship Id="rId10" Type="http://schemas.openxmlformats.org/officeDocument/2006/relationships/image" Target="../media/image4.sv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9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4.sv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21.png"/><Relationship Id="rId12" Type="http://schemas.openxmlformats.org/officeDocument/2006/relationships/image" Target="../media/image10.svg"/><Relationship Id="rId2" Type="http://schemas.openxmlformats.org/officeDocument/2006/relationships/image" Target="../media/image3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.png"/><Relationship Id="rId5" Type="http://schemas.openxmlformats.org/officeDocument/2006/relationships/image" Target="../media/image2.svg"/><Relationship Id="rId15" Type="http://schemas.openxmlformats.org/officeDocument/2006/relationships/image" Target="../media/image33.jpeg"/><Relationship Id="rId10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12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sv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446187" y="5141995"/>
            <a:ext cx="4122905" cy="1088090"/>
          </a:xfrm>
          <a:prstGeom prst="rect">
            <a:avLst/>
          </a:prstGeom>
          <a:solidFill>
            <a:srgbClr val="F2BE40"/>
          </a:solid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2487671" y="2736440"/>
            <a:ext cx="8676681" cy="240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84"/>
              </a:lnSpc>
            </a:pPr>
            <a:r>
              <a:rPr lang="en-US" sz="9875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ÉCOLE</a:t>
            </a:r>
          </a:p>
          <a:p>
            <a:pPr algn="l">
              <a:lnSpc>
                <a:spcPts val="9184"/>
              </a:lnSpc>
            </a:pPr>
            <a:r>
              <a:rPr lang="en-US" sz="9875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RÉIMAGINÉE</a:t>
            </a:r>
          </a:p>
        </p:txBody>
      </p:sp>
      <p:sp>
        <p:nvSpPr>
          <p:cNvPr id="4" name="Freeform 4"/>
          <p:cNvSpPr/>
          <p:nvPr/>
        </p:nvSpPr>
        <p:spPr>
          <a:xfrm>
            <a:off x="10189994" y="4246480"/>
            <a:ext cx="11595316" cy="11595316"/>
          </a:xfrm>
          <a:custGeom>
            <a:avLst/>
            <a:gdLst/>
            <a:ahLst/>
            <a:cxnLst/>
            <a:rect l="l" t="t" r="r" b="b"/>
            <a:pathLst>
              <a:path w="11595316" h="11595316">
                <a:moveTo>
                  <a:pt x="0" y="0"/>
                </a:moveTo>
                <a:lnTo>
                  <a:pt x="11595316" y="0"/>
                </a:lnTo>
                <a:lnTo>
                  <a:pt x="11595316" y="11595316"/>
                </a:lnTo>
                <a:lnTo>
                  <a:pt x="0" y="11595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-2057400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9490245" y="9491801"/>
            <a:ext cx="1674107" cy="1674107"/>
          </a:xfrm>
          <a:custGeom>
            <a:avLst/>
            <a:gdLst/>
            <a:ahLst/>
            <a:cxnLst/>
            <a:rect l="l" t="t" r="r" b="b"/>
            <a:pathLst>
              <a:path w="1674107" h="1674107">
                <a:moveTo>
                  <a:pt x="0" y="0"/>
                </a:moveTo>
                <a:lnTo>
                  <a:pt x="1674108" y="0"/>
                </a:lnTo>
                <a:lnTo>
                  <a:pt x="1674108" y="1674107"/>
                </a:lnTo>
                <a:lnTo>
                  <a:pt x="0" y="1674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7110959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10800000">
            <a:off x="16476095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6" y="0"/>
                </a:lnTo>
                <a:lnTo>
                  <a:pt x="122046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5400000">
            <a:off x="16492243" y="3848951"/>
            <a:ext cx="2366598" cy="1183299"/>
          </a:xfrm>
          <a:custGeom>
            <a:avLst/>
            <a:gdLst/>
            <a:ahLst/>
            <a:cxnLst/>
            <a:rect l="l" t="t" r="r" b="b"/>
            <a:pathLst>
              <a:path w="2366598" h="1183299">
                <a:moveTo>
                  <a:pt x="0" y="0"/>
                </a:moveTo>
                <a:lnTo>
                  <a:pt x="2366598" y="0"/>
                </a:lnTo>
                <a:lnTo>
                  <a:pt x="2366598" y="1183299"/>
                </a:lnTo>
                <a:lnTo>
                  <a:pt x="0" y="11832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 flipH="1">
            <a:off x="0" y="8574473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7"/>
                </a:lnTo>
                <a:lnTo>
                  <a:pt x="1712527" y="1712527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 flipH="1">
            <a:off x="559709" y="8100527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8"/>
                </a:lnTo>
                <a:lnTo>
                  <a:pt x="1712527" y="1712528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>
            <a:off x="11693770" y="4440600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6" y="0"/>
                </a:lnTo>
                <a:lnTo>
                  <a:pt x="421866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/>
        </p:nvSpPr>
        <p:spPr>
          <a:xfrm>
            <a:off x="1028700" y="5928660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>
            <a:off x="2617377" y="403096"/>
            <a:ext cx="1890263" cy="2062445"/>
          </a:xfrm>
          <a:custGeom>
            <a:avLst/>
            <a:gdLst/>
            <a:ahLst/>
            <a:cxnLst/>
            <a:rect l="l" t="t" r="r" b="b"/>
            <a:pathLst>
              <a:path w="1890263" h="2062445">
                <a:moveTo>
                  <a:pt x="0" y="0"/>
                </a:moveTo>
                <a:lnTo>
                  <a:pt x="1890262" y="0"/>
                </a:lnTo>
                <a:lnTo>
                  <a:pt x="1890262" y="2062445"/>
                </a:lnTo>
                <a:lnTo>
                  <a:pt x="0" y="206244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/>
        </p:nvSpPr>
        <p:spPr>
          <a:xfrm>
            <a:off x="14162773" y="430077"/>
            <a:ext cx="1824880" cy="2049188"/>
          </a:xfrm>
          <a:custGeom>
            <a:avLst/>
            <a:gdLst/>
            <a:ahLst/>
            <a:cxnLst/>
            <a:rect l="l" t="t" r="r" b="b"/>
            <a:pathLst>
              <a:path w="1824880" h="2049188">
                <a:moveTo>
                  <a:pt x="0" y="0"/>
                </a:moveTo>
                <a:lnTo>
                  <a:pt x="1824879" y="0"/>
                </a:lnTo>
                <a:lnTo>
                  <a:pt x="1824879" y="2049188"/>
                </a:lnTo>
                <a:lnTo>
                  <a:pt x="0" y="204918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16" name="Picture 16"/>
          <p:cNvPicPr>
            <a:picLocks noChangeAspect="1"/>
          </p:cNvPicPr>
          <p:nvPr>
            <a:videoFile r:link="rId1"/>
          </p:nvPr>
        </p:nvPicPr>
        <p:blipFill>
          <a:blip r:embed="rId21"/>
          <a:stretch>
            <a:fillRect/>
          </a:stretch>
        </p:blipFill>
        <p:spPr>
          <a:xfrm>
            <a:off x="9906000" y="5387104"/>
            <a:ext cx="7974698" cy="448226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575892" y="5415911"/>
            <a:ext cx="3863494" cy="66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6"/>
              </a:lnSpc>
            </a:pPr>
            <a:r>
              <a:rPr lang="en-US" sz="52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LA CROISÉE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12527" y="6831947"/>
            <a:ext cx="8151988" cy="220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>
                <a:solidFill>
                  <a:srgbClr val="3B41C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Immergez-vous dans notre expérience!</a:t>
            </a:r>
          </a:p>
          <a:p>
            <a:pPr algn="l">
              <a:lnSpc>
                <a:spcPts val="4499"/>
              </a:lnSpc>
            </a:pPr>
            <a:endParaRPr lang="en-US" sz="2999">
              <a:solidFill>
                <a:srgbClr val="3B41C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499"/>
              </a:lnSpc>
            </a:pPr>
            <a:r>
              <a:rPr lang="en-US" sz="2999">
                <a:solidFill>
                  <a:srgbClr val="3B41C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À quoi ressemblerait VOTRE école, si vous aviez à la réimaginer?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07055">
            <a:off x="2233710" y="3149470"/>
            <a:ext cx="15044550" cy="6187071"/>
          </a:xfrm>
          <a:custGeom>
            <a:avLst/>
            <a:gdLst/>
            <a:ahLst/>
            <a:cxnLst/>
            <a:rect l="l" t="t" r="r" b="b"/>
            <a:pathLst>
              <a:path w="15044550" h="6187071">
                <a:moveTo>
                  <a:pt x="0" y="0"/>
                </a:moveTo>
                <a:lnTo>
                  <a:pt x="15044550" y="0"/>
                </a:lnTo>
                <a:lnTo>
                  <a:pt x="15044550" y="6187071"/>
                </a:lnTo>
                <a:lnTo>
                  <a:pt x="0" y="6187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432094" y="-818105"/>
            <a:ext cx="3201111" cy="3388515"/>
          </a:xfrm>
          <a:custGeom>
            <a:avLst/>
            <a:gdLst/>
            <a:ahLst/>
            <a:cxnLst/>
            <a:rect l="l" t="t" r="r" b="b"/>
            <a:pathLst>
              <a:path w="3201111" h="3388515">
                <a:moveTo>
                  <a:pt x="0" y="0"/>
                </a:moveTo>
                <a:lnTo>
                  <a:pt x="3201112" y="0"/>
                </a:lnTo>
                <a:lnTo>
                  <a:pt x="3201112" y="3388515"/>
                </a:lnTo>
                <a:lnTo>
                  <a:pt x="0" y="3388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112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5798267" y="6414455"/>
            <a:ext cx="607395" cy="1883395"/>
          </a:xfrm>
          <a:custGeom>
            <a:avLst/>
            <a:gdLst/>
            <a:ahLst/>
            <a:cxnLst/>
            <a:rect l="l" t="t" r="r" b="b"/>
            <a:pathLst>
              <a:path w="607395" h="1883395">
                <a:moveTo>
                  <a:pt x="0" y="0"/>
                </a:moveTo>
                <a:lnTo>
                  <a:pt x="607394" y="0"/>
                </a:lnTo>
                <a:lnTo>
                  <a:pt x="607394" y="1883395"/>
                </a:lnTo>
                <a:lnTo>
                  <a:pt x="0" y="1883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-3625031">
            <a:off x="12564156" y="2451017"/>
            <a:ext cx="789027" cy="279118"/>
          </a:xfrm>
          <a:custGeom>
            <a:avLst/>
            <a:gdLst/>
            <a:ahLst/>
            <a:cxnLst/>
            <a:rect l="l" t="t" r="r" b="b"/>
            <a:pathLst>
              <a:path w="789027" h="279118">
                <a:moveTo>
                  <a:pt x="0" y="0"/>
                </a:moveTo>
                <a:lnTo>
                  <a:pt x="789027" y="0"/>
                </a:lnTo>
                <a:lnTo>
                  <a:pt x="789027" y="279119"/>
                </a:lnTo>
                <a:lnTo>
                  <a:pt x="0" y="279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flipH="1">
            <a:off x="11314220" y="6191250"/>
            <a:ext cx="753117" cy="1158641"/>
          </a:xfrm>
          <a:custGeom>
            <a:avLst/>
            <a:gdLst/>
            <a:ahLst/>
            <a:cxnLst/>
            <a:rect l="l" t="t" r="r" b="b"/>
            <a:pathLst>
              <a:path w="753117" h="1158641">
                <a:moveTo>
                  <a:pt x="753116" y="0"/>
                </a:moveTo>
                <a:lnTo>
                  <a:pt x="0" y="0"/>
                </a:lnTo>
                <a:lnTo>
                  <a:pt x="0" y="1158641"/>
                </a:lnTo>
                <a:lnTo>
                  <a:pt x="753116" y="1158641"/>
                </a:lnTo>
                <a:lnTo>
                  <a:pt x="7531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7050195" y="8672424"/>
            <a:ext cx="830613" cy="883631"/>
          </a:xfrm>
          <a:custGeom>
            <a:avLst/>
            <a:gdLst/>
            <a:ahLst/>
            <a:cxnLst/>
            <a:rect l="l" t="t" r="r" b="b"/>
            <a:pathLst>
              <a:path w="830613" h="883631">
                <a:moveTo>
                  <a:pt x="0" y="0"/>
                </a:moveTo>
                <a:lnTo>
                  <a:pt x="830613" y="0"/>
                </a:lnTo>
                <a:lnTo>
                  <a:pt x="830613" y="883630"/>
                </a:lnTo>
                <a:lnTo>
                  <a:pt x="0" y="883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2966608">
            <a:off x="6295529" y="7722423"/>
            <a:ext cx="612998" cy="448255"/>
          </a:xfrm>
          <a:custGeom>
            <a:avLst/>
            <a:gdLst/>
            <a:ahLst/>
            <a:cxnLst/>
            <a:rect l="l" t="t" r="r" b="b"/>
            <a:pathLst>
              <a:path w="612998" h="448255">
                <a:moveTo>
                  <a:pt x="0" y="0"/>
                </a:moveTo>
                <a:lnTo>
                  <a:pt x="612997" y="0"/>
                </a:lnTo>
                <a:lnTo>
                  <a:pt x="612997" y="448255"/>
                </a:lnTo>
                <a:lnTo>
                  <a:pt x="0" y="4482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-2196350">
            <a:off x="7579593" y="5919619"/>
            <a:ext cx="602429" cy="914504"/>
          </a:xfrm>
          <a:custGeom>
            <a:avLst/>
            <a:gdLst/>
            <a:ahLst/>
            <a:cxnLst/>
            <a:rect l="l" t="t" r="r" b="b"/>
            <a:pathLst>
              <a:path w="602429" h="914504">
                <a:moveTo>
                  <a:pt x="0" y="0"/>
                </a:moveTo>
                <a:lnTo>
                  <a:pt x="602429" y="0"/>
                </a:lnTo>
                <a:lnTo>
                  <a:pt x="602429" y="914503"/>
                </a:lnTo>
                <a:lnTo>
                  <a:pt x="0" y="9145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 rot="-1823005">
            <a:off x="12246319" y="5016189"/>
            <a:ext cx="649565" cy="1222710"/>
          </a:xfrm>
          <a:custGeom>
            <a:avLst/>
            <a:gdLst/>
            <a:ahLst/>
            <a:cxnLst/>
            <a:rect l="l" t="t" r="r" b="b"/>
            <a:pathLst>
              <a:path w="649565" h="1222710">
                <a:moveTo>
                  <a:pt x="0" y="0"/>
                </a:moveTo>
                <a:lnTo>
                  <a:pt x="649565" y="0"/>
                </a:lnTo>
                <a:lnTo>
                  <a:pt x="649565" y="1222710"/>
                </a:lnTo>
                <a:lnTo>
                  <a:pt x="0" y="12227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 rot="981028">
            <a:off x="10463613" y="3827281"/>
            <a:ext cx="505061" cy="430564"/>
          </a:xfrm>
          <a:custGeom>
            <a:avLst/>
            <a:gdLst/>
            <a:ahLst/>
            <a:cxnLst/>
            <a:rect l="l" t="t" r="r" b="b"/>
            <a:pathLst>
              <a:path w="505061" h="430564">
                <a:moveTo>
                  <a:pt x="0" y="0"/>
                </a:moveTo>
                <a:lnTo>
                  <a:pt x="505061" y="0"/>
                </a:lnTo>
                <a:lnTo>
                  <a:pt x="505061" y="430564"/>
                </a:lnTo>
                <a:lnTo>
                  <a:pt x="0" y="4305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>
            <a:off x="1459312" y="9258300"/>
            <a:ext cx="1741597" cy="446284"/>
          </a:xfrm>
          <a:custGeom>
            <a:avLst/>
            <a:gdLst/>
            <a:ahLst/>
            <a:cxnLst/>
            <a:rect l="l" t="t" r="r" b="b"/>
            <a:pathLst>
              <a:path w="1741597" h="446284">
                <a:moveTo>
                  <a:pt x="0" y="0"/>
                </a:moveTo>
                <a:lnTo>
                  <a:pt x="1741598" y="0"/>
                </a:lnTo>
                <a:lnTo>
                  <a:pt x="1741598" y="446284"/>
                </a:lnTo>
                <a:lnTo>
                  <a:pt x="0" y="44628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/>
        </p:nvSpPr>
        <p:spPr>
          <a:xfrm>
            <a:off x="9837473" y="4805493"/>
            <a:ext cx="784243" cy="561714"/>
          </a:xfrm>
          <a:custGeom>
            <a:avLst/>
            <a:gdLst/>
            <a:ahLst/>
            <a:cxnLst/>
            <a:rect l="l" t="t" r="r" b="b"/>
            <a:pathLst>
              <a:path w="784243" h="561714">
                <a:moveTo>
                  <a:pt x="0" y="0"/>
                </a:moveTo>
                <a:lnTo>
                  <a:pt x="784243" y="0"/>
                </a:lnTo>
                <a:lnTo>
                  <a:pt x="784243" y="561714"/>
                </a:lnTo>
                <a:lnTo>
                  <a:pt x="0" y="56171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>
            <a:off x="6479373" y="6862133"/>
            <a:ext cx="1138240" cy="409767"/>
          </a:xfrm>
          <a:custGeom>
            <a:avLst/>
            <a:gdLst/>
            <a:ahLst/>
            <a:cxnLst/>
            <a:rect l="l" t="t" r="r" b="b"/>
            <a:pathLst>
              <a:path w="1138240" h="409767">
                <a:moveTo>
                  <a:pt x="0" y="0"/>
                </a:moveTo>
                <a:lnTo>
                  <a:pt x="1138241" y="0"/>
                </a:lnTo>
                <a:lnTo>
                  <a:pt x="1138241" y="409767"/>
                </a:lnTo>
                <a:lnTo>
                  <a:pt x="0" y="40976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/>
        </p:nvSpPr>
        <p:spPr>
          <a:xfrm>
            <a:off x="4687761" y="6923549"/>
            <a:ext cx="1034306" cy="1326033"/>
          </a:xfrm>
          <a:custGeom>
            <a:avLst/>
            <a:gdLst/>
            <a:ahLst/>
            <a:cxnLst/>
            <a:rect l="l" t="t" r="r" b="b"/>
            <a:pathLst>
              <a:path w="1034306" h="1326033">
                <a:moveTo>
                  <a:pt x="0" y="0"/>
                </a:moveTo>
                <a:lnTo>
                  <a:pt x="1034306" y="0"/>
                </a:lnTo>
                <a:lnTo>
                  <a:pt x="1034306" y="1326032"/>
                </a:lnTo>
                <a:lnTo>
                  <a:pt x="0" y="132603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6" name="Group 16"/>
          <p:cNvGrpSpPr/>
          <p:nvPr/>
        </p:nvGrpSpPr>
        <p:grpSpPr>
          <a:xfrm>
            <a:off x="4849220" y="7075690"/>
            <a:ext cx="711388" cy="71138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ECE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8395272" y="7217806"/>
            <a:ext cx="1034306" cy="1326033"/>
          </a:xfrm>
          <a:custGeom>
            <a:avLst/>
            <a:gdLst/>
            <a:ahLst/>
            <a:cxnLst/>
            <a:rect l="l" t="t" r="r" b="b"/>
            <a:pathLst>
              <a:path w="1034306" h="1326033">
                <a:moveTo>
                  <a:pt x="0" y="0"/>
                </a:moveTo>
                <a:lnTo>
                  <a:pt x="1034306" y="0"/>
                </a:lnTo>
                <a:lnTo>
                  <a:pt x="1034306" y="1326033"/>
                </a:lnTo>
                <a:lnTo>
                  <a:pt x="0" y="132603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0" name="Group 20"/>
          <p:cNvGrpSpPr/>
          <p:nvPr/>
        </p:nvGrpSpPr>
        <p:grpSpPr>
          <a:xfrm>
            <a:off x="8554340" y="7365191"/>
            <a:ext cx="716169" cy="71616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ECE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8361483" y="3423503"/>
            <a:ext cx="1034306" cy="1326033"/>
          </a:xfrm>
          <a:custGeom>
            <a:avLst/>
            <a:gdLst/>
            <a:ahLst/>
            <a:cxnLst/>
            <a:rect l="l" t="t" r="r" b="b"/>
            <a:pathLst>
              <a:path w="1034306" h="1326033">
                <a:moveTo>
                  <a:pt x="0" y="0"/>
                </a:moveTo>
                <a:lnTo>
                  <a:pt x="1034306" y="0"/>
                </a:lnTo>
                <a:lnTo>
                  <a:pt x="1034306" y="1326033"/>
                </a:lnTo>
                <a:lnTo>
                  <a:pt x="0" y="132603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4" name="Group 24"/>
          <p:cNvGrpSpPr/>
          <p:nvPr/>
        </p:nvGrpSpPr>
        <p:grpSpPr>
          <a:xfrm>
            <a:off x="8521037" y="3575340"/>
            <a:ext cx="715198" cy="71519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ECE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041705" y="4086520"/>
            <a:ext cx="447140" cy="492038"/>
          </a:xfrm>
          <a:custGeom>
            <a:avLst/>
            <a:gdLst/>
            <a:ahLst/>
            <a:cxnLst/>
            <a:rect l="l" t="t" r="r" b="b"/>
            <a:pathLst>
              <a:path w="447140" h="492038">
                <a:moveTo>
                  <a:pt x="0" y="0"/>
                </a:moveTo>
                <a:lnTo>
                  <a:pt x="447140" y="0"/>
                </a:lnTo>
                <a:lnTo>
                  <a:pt x="447140" y="492038"/>
                </a:lnTo>
                <a:lnTo>
                  <a:pt x="0" y="49203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8" name="Freeform 28"/>
          <p:cNvSpPr/>
          <p:nvPr/>
        </p:nvSpPr>
        <p:spPr>
          <a:xfrm>
            <a:off x="15808326" y="7787078"/>
            <a:ext cx="1824880" cy="2049188"/>
          </a:xfrm>
          <a:custGeom>
            <a:avLst/>
            <a:gdLst/>
            <a:ahLst/>
            <a:cxnLst/>
            <a:rect l="l" t="t" r="r" b="b"/>
            <a:pathLst>
              <a:path w="1824880" h="2049188">
                <a:moveTo>
                  <a:pt x="0" y="0"/>
                </a:moveTo>
                <a:lnTo>
                  <a:pt x="1824880" y="0"/>
                </a:lnTo>
                <a:lnTo>
                  <a:pt x="1824880" y="2049188"/>
                </a:lnTo>
                <a:lnTo>
                  <a:pt x="0" y="2049188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9" name="Freeform 29"/>
          <p:cNvSpPr/>
          <p:nvPr/>
        </p:nvSpPr>
        <p:spPr>
          <a:xfrm>
            <a:off x="16514709" y="1875146"/>
            <a:ext cx="1489182" cy="1113164"/>
          </a:xfrm>
          <a:custGeom>
            <a:avLst/>
            <a:gdLst/>
            <a:ahLst/>
            <a:cxnLst/>
            <a:rect l="l" t="t" r="r" b="b"/>
            <a:pathLst>
              <a:path w="1489182" h="1113164">
                <a:moveTo>
                  <a:pt x="0" y="0"/>
                </a:moveTo>
                <a:lnTo>
                  <a:pt x="1489182" y="0"/>
                </a:lnTo>
                <a:lnTo>
                  <a:pt x="1489182" y="1113164"/>
                </a:lnTo>
                <a:lnTo>
                  <a:pt x="0" y="111316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0" name="Freeform 30"/>
          <p:cNvSpPr/>
          <p:nvPr/>
        </p:nvSpPr>
        <p:spPr>
          <a:xfrm>
            <a:off x="14449497" y="1565481"/>
            <a:ext cx="2283930" cy="2009859"/>
          </a:xfrm>
          <a:custGeom>
            <a:avLst/>
            <a:gdLst/>
            <a:ahLst/>
            <a:cxnLst/>
            <a:rect l="l" t="t" r="r" b="b"/>
            <a:pathLst>
              <a:path w="2283930" h="2009859">
                <a:moveTo>
                  <a:pt x="0" y="0"/>
                </a:moveTo>
                <a:lnTo>
                  <a:pt x="2283931" y="0"/>
                </a:lnTo>
                <a:lnTo>
                  <a:pt x="2283931" y="2009859"/>
                </a:lnTo>
                <a:lnTo>
                  <a:pt x="0" y="200985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1" name="Freeform 31"/>
          <p:cNvSpPr/>
          <p:nvPr/>
        </p:nvSpPr>
        <p:spPr>
          <a:xfrm>
            <a:off x="16496867" y="2790004"/>
            <a:ext cx="912440" cy="719687"/>
          </a:xfrm>
          <a:custGeom>
            <a:avLst/>
            <a:gdLst/>
            <a:ahLst/>
            <a:cxnLst/>
            <a:rect l="l" t="t" r="r" b="b"/>
            <a:pathLst>
              <a:path w="912440" h="719687">
                <a:moveTo>
                  <a:pt x="0" y="0"/>
                </a:moveTo>
                <a:lnTo>
                  <a:pt x="912440" y="0"/>
                </a:lnTo>
                <a:lnTo>
                  <a:pt x="912440" y="719687"/>
                </a:lnTo>
                <a:lnTo>
                  <a:pt x="0" y="71968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2" name="Freeform 32"/>
          <p:cNvSpPr/>
          <p:nvPr/>
        </p:nvSpPr>
        <p:spPr>
          <a:xfrm>
            <a:off x="13835250" y="2724356"/>
            <a:ext cx="1017619" cy="850984"/>
          </a:xfrm>
          <a:custGeom>
            <a:avLst/>
            <a:gdLst/>
            <a:ahLst/>
            <a:cxnLst/>
            <a:rect l="l" t="t" r="r" b="b"/>
            <a:pathLst>
              <a:path w="1017619" h="850984">
                <a:moveTo>
                  <a:pt x="0" y="0"/>
                </a:moveTo>
                <a:lnTo>
                  <a:pt x="1017620" y="0"/>
                </a:lnTo>
                <a:lnTo>
                  <a:pt x="1017620" y="850984"/>
                </a:lnTo>
                <a:lnTo>
                  <a:pt x="0" y="85098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3" name="Freeform 33"/>
          <p:cNvSpPr/>
          <p:nvPr/>
        </p:nvSpPr>
        <p:spPr>
          <a:xfrm>
            <a:off x="15340986" y="338039"/>
            <a:ext cx="1379780" cy="1076228"/>
          </a:xfrm>
          <a:custGeom>
            <a:avLst/>
            <a:gdLst/>
            <a:ahLst/>
            <a:cxnLst/>
            <a:rect l="l" t="t" r="r" b="b"/>
            <a:pathLst>
              <a:path w="1379780" h="1076228">
                <a:moveTo>
                  <a:pt x="0" y="0"/>
                </a:moveTo>
                <a:lnTo>
                  <a:pt x="1379780" y="0"/>
                </a:lnTo>
                <a:lnTo>
                  <a:pt x="1379780" y="1076228"/>
                </a:lnTo>
                <a:lnTo>
                  <a:pt x="0" y="1076228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4" name="Freeform 34"/>
          <p:cNvSpPr/>
          <p:nvPr/>
        </p:nvSpPr>
        <p:spPr>
          <a:xfrm>
            <a:off x="13663053" y="1937911"/>
            <a:ext cx="786445" cy="786445"/>
          </a:xfrm>
          <a:custGeom>
            <a:avLst/>
            <a:gdLst/>
            <a:ahLst/>
            <a:cxnLst/>
            <a:rect l="l" t="t" r="r" b="b"/>
            <a:pathLst>
              <a:path w="786445" h="786445">
                <a:moveTo>
                  <a:pt x="0" y="0"/>
                </a:moveTo>
                <a:lnTo>
                  <a:pt x="786444" y="0"/>
                </a:lnTo>
                <a:lnTo>
                  <a:pt x="786444" y="786445"/>
                </a:lnTo>
                <a:lnTo>
                  <a:pt x="0" y="786445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5" name="Freeform 35"/>
          <p:cNvSpPr/>
          <p:nvPr/>
        </p:nvSpPr>
        <p:spPr>
          <a:xfrm>
            <a:off x="13835250" y="1170152"/>
            <a:ext cx="863864" cy="767759"/>
          </a:xfrm>
          <a:custGeom>
            <a:avLst/>
            <a:gdLst/>
            <a:ahLst/>
            <a:cxnLst/>
            <a:rect l="l" t="t" r="r" b="b"/>
            <a:pathLst>
              <a:path w="863864" h="767759">
                <a:moveTo>
                  <a:pt x="0" y="0"/>
                </a:moveTo>
                <a:lnTo>
                  <a:pt x="863864" y="0"/>
                </a:lnTo>
                <a:lnTo>
                  <a:pt x="863864" y="767759"/>
                </a:lnTo>
                <a:lnTo>
                  <a:pt x="0" y="76775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6" name="Freeform 36"/>
          <p:cNvSpPr/>
          <p:nvPr/>
        </p:nvSpPr>
        <p:spPr>
          <a:xfrm>
            <a:off x="13835250" y="3615566"/>
            <a:ext cx="4082231" cy="2985132"/>
          </a:xfrm>
          <a:custGeom>
            <a:avLst/>
            <a:gdLst/>
            <a:ahLst/>
            <a:cxnLst/>
            <a:rect l="l" t="t" r="r" b="b"/>
            <a:pathLst>
              <a:path w="4082231" h="2985132">
                <a:moveTo>
                  <a:pt x="0" y="0"/>
                </a:moveTo>
                <a:lnTo>
                  <a:pt x="4082232" y="0"/>
                </a:lnTo>
                <a:lnTo>
                  <a:pt x="4082232" y="2985131"/>
                </a:lnTo>
                <a:lnTo>
                  <a:pt x="0" y="2985131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7" name="TextBox 37"/>
          <p:cNvSpPr txBox="1"/>
          <p:nvPr/>
        </p:nvSpPr>
        <p:spPr>
          <a:xfrm>
            <a:off x="700010" y="851874"/>
            <a:ext cx="11380555" cy="18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0"/>
              </a:lnSpc>
            </a:pPr>
            <a:r>
              <a:rPr lang="en-US" sz="7099" spc="-333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Meilleur développement de l’apprenant...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-44714" y="7688542"/>
            <a:ext cx="4749651" cy="60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4E4D4D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déveliopper le goût d’apprendre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477593" y="3991270"/>
            <a:ext cx="3856137" cy="60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4E4D4D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développer des compétences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381166" y="8016641"/>
            <a:ext cx="5050929" cy="60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4E4D4D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développer le sens de l’organisation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902332" y="7192622"/>
            <a:ext cx="605164" cy="55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4200" spc="-197">
                <a:solidFill>
                  <a:srgbClr val="93C66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09843" y="7482103"/>
            <a:ext cx="605164" cy="55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4200" spc="-197">
                <a:solidFill>
                  <a:srgbClr val="3CBBA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576054" y="3691766"/>
            <a:ext cx="605164" cy="55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4200" spc="-197">
                <a:solidFill>
                  <a:srgbClr val="1679A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449497" y="4337340"/>
            <a:ext cx="2934092" cy="155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E4D4D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des apprenants heureux dans leur milieu d’apprentissage!</a:t>
            </a:r>
          </a:p>
        </p:txBody>
      </p:sp>
      <p:sp>
        <p:nvSpPr>
          <p:cNvPr id="45" name="Freeform 45"/>
          <p:cNvSpPr/>
          <p:nvPr/>
        </p:nvSpPr>
        <p:spPr>
          <a:xfrm>
            <a:off x="900942" y="3830009"/>
            <a:ext cx="1890263" cy="2062445"/>
          </a:xfrm>
          <a:custGeom>
            <a:avLst/>
            <a:gdLst/>
            <a:ahLst/>
            <a:cxnLst/>
            <a:rect l="l" t="t" r="r" b="b"/>
            <a:pathLst>
              <a:path w="1890263" h="2062445">
                <a:moveTo>
                  <a:pt x="0" y="0"/>
                </a:moveTo>
                <a:lnTo>
                  <a:pt x="1890263" y="0"/>
                </a:lnTo>
                <a:lnTo>
                  <a:pt x="1890263" y="2062445"/>
                </a:lnTo>
                <a:lnTo>
                  <a:pt x="0" y="2062445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63257" y="-190542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-2805467" y="5450554"/>
            <a:ext cx="10155406" cy="10155406"/>
          </a:xfrm>
          <a:custGeom>
            <a:avLst/>
            <a:gdLst/>
            <a:ahLst/>
            <a:cxnLst/>
            <a:rect l="l" t="t" r="r" b="b"/>
            <a:pathLst>
              <a:path w="10155406" h="10155406">
                <a:moveTo>
                  <a:pt x="0" y="0"/>
                </a:moveTo>
                <a:lnTo>
                  <a:pt x="10155406" y="0"/>
                </a:lnTo>
                <a:lnTo>
                  <a:pt x="10155406" y="10155406"/>
                </a:lnTo>
                <a:lnTo>
                  <a:pt x="0" y="10155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514765" y="1996895"/>
            <a:ext cx="4549204" cy="454920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BE4A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281" y="2238419"/>
            <a:ext cx="4066171" cy="406615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39" r="-16639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-514765" y="5143085"/>
            <a:ext cx="2059059" cy="1029529"/>
          </a:xfrm>
          <a:custGeom>
            <a:avLst/>
            <a:gdLst/>
            <a:ahLst/>
            <a:cxnLst/>
            <a:rect l="l" t="t" r="r" b="b"/>
            <a:pathLst>
              <a:path w="2059059" h="1029529">
                <a:moveTo>
                  <a:pt x="0" y="0"/>
                </a:moveTo>
                <a:lnTo>
                  <a:pt x="2059059" y="0"/>
                </a:lnTo>
                <a:lnTo>
                  <a:pt x="2059059" y="1029530"/>
                </a:lnTo>
                <a:lnTo>
                  <a:pt x="0" y="1029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>
            <a:off x="15929014" y="133307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818597" y="904736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6"/>
                </a:lnTo>
                <a:lnTo>
                  <a:pt x="0" y="4218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9885930" y="2898569"/>
            <a:ext cx="7799007" cy="6570663"/>
          </a:xfrm>
          <a:custGeom>
            <a:avLst/>
            <a:gdLst/>
            <a:ahLst/>
            <a:cxnLst/>
            <a:rect l="l" t="t" r="r" b="b"/>
            <a:pathLst>
              <a:path w="7799007" h="6570663">
                <a:moveTo>
                  <a:pt x="0" y="0"/>
                </a:moveTo>
                <a:lnTo>
                  <a:pt x="7799006" y="0"/>
                </a:lnTo>
                <a:lnTo>
                  <a:pt x="7799006" y="6570664"/>
                </a:lnTo>
                <a:lnTo>
                  <a:pt x="0" y="65706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2" name="Group 12"/>
          <p:cNvGrpSpPr/>
          <p:nvPr/>
        </p:nvGrpSpPr>
        <p:grpSpPr>
          <a:xfrm>
            <a:off x="5063968" y="3909299"/>
            <a:ext cx="4549204" cy="454920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BE4A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05485" y="4150824"/>
            <a:ext cx="4066171" cy="4066155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t="-16666" b="-1666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4001" y="5737796"/>
            <a:ext cx="4549204" cy="454920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BE4A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15518" y="5979321"/>
            <a:ext cx="4066171" cy="4066155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16666" b="-1666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14765" y="513927"/>
            <a:ext cx="15600222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ÉCOLE RÉIMAGINÉE...BEAUCOUP PLUS QU’APPRENDRE!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25984" y="3091032"/>
            <a:ext cx="745702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6E1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Découvrir qui je suis et les 3 types de savoir.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56921" y="5188484"/>
            <a:ext cx="745702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6E1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Communication, dialogue, procédures et entraide.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56921" y="7458831"/>
            <a:ext cx="745702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6E1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Curiosité, exploration et nouvelles passions!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3210297" y="-4497556"/>
            <a:ext cx="10155406" cy="10155406"/>
          </a:xfrm>
          <a:custGeom>
            <a:avLst/>
            <a:gdLst/>
            <a:ahLst/>
            <a:cxnLst/>
            <a:rect l="l" t="t" r="r" b="b"/>
            <a:pathLst>
              <a:path w="10155406" h="10155406">
                <a:moveTo>
                  <a:pt x="0" y="0"/>
                </a:moveTo>
                <a:lnTo>
                  <a:pt x="10155406" y="0"/>
                </a:lnTo>
                <a:lnTo>
                  <a:pt x="10155406" y="10155406"/>
                </a:lnTo>
                <a:lnTo>
                  <a:pt x="0" y="1015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9157020" y="580147"/>
            <a:ext cx="5876529" cy="9706853"/>
            <a:chOff x="0" y="0"/>
            <a:chExt cx="384429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3020" cy="6350000"/>
            </a:xfrm>
            <a:custGeom>
              <a:avLst/>
              <a:gdLst/>
              <a:ahLst/>
              <a:cxnLst/>
              <a:rect l="l" t="t" r="r" b="b"/>
              <a:pathLst>
                <a:path w="3843020" h="6350000">
                  <a:moveTo>
                    <a:pt x="1205230" y="0"/>
                  </a:moveTo>
                  <a:lnTo>
                    <a:pt x="2637790" y="0"/>
                  </a:lnTo>
                  <a:cubicBezTo>
                    <a:pt x="3303270" y="0"/>
                    <a:pt x="3843020" y="539750"/>
                    <a:pt x="3843020" y="1205230"/>
                  </a:cubicBezTo>
                  <a:lnTo>
                    <a:pt x="3843020" y="6350000"/>
                  </a:lnTo>
                  <a:lnTo>
                    <a:pt x="0" y="6350000"/>
                  </a:lnTo>
                  <a:lnTo>
                    <a:pt x="0" y="1205230"/>
                  </a:lnTo>
                  <a:cubicBezTo>
                    <a:pt x="0" y="539750"/>
                    <a:pt x="539750" y="0"/>
                    <a:pt x="1205230" y="0"/>
                  </a:cubicBezTo>
                  <a:close/>
                </a:path>
              </a:pathLst>
            </a:custGeom>
            <a:blipFill>
              <a:blip r:embed="rId4"/>
              <a:stretch>
                <a:fillRect t="-3795" b="-3795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6743706" y="5143085"/>
            <a:ext cx="2059059" cy="1029529"/>
          </a:xfrm>
          <a:custGeom>
            <a:avLst/>
            <a:gdLst/>
            <a:ahLst/>
            <a:cxnLst/>
            <a:rect l="l" t="t" r="r" b="b"/>
            <a:pathLst>
              <a:path w="2059059" h="1029529">
                <a:moveTo>
                  <a:pt x="0" y="0"/>
                </a:moveTo>
                <a:lnTo>
                  <a:pt x="2059059" y="0"/>
                </a:lnTo>
                <a:lnTo>
                  <a:pt x="2059059" y="1029530"/>
                </a:lnTo>
                <a:lnTo>
                  <a:pt x="0" y="1029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-1538046" y="8748954"/>
            <a:ext cx="3076092" cy="3076092"/>
          </a:xfrm>
          <a:custGeom>
            <a:avLst/>
            <a:gdLst/>
            <a:ahLst/>
            <a:cxnLst/>
            <a:rect l="l" t="t" r="r" b="b"/>
            <a:pathLst>
              <a:path w="3076092" h="3076092">
                <a:moveTo>
                  <a:pt x="0" y="0"/>
                </a:moveTo>
                <a:lnTo>
                  <a:pt x="3076092" y="0"/>
                </a:lnTo>
                <a:lnTo>
                  <a:pt x="3076092" y="3076092"/>
                </a:lnTo>
                <a:lnTo>
                  <a:pt x="0" y="3076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0811640" y="1609725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817767" y="6783105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6" y="0"/>
                </a:lnTo>
                <a:lnTo>
                  <a:pt x="421866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/>
        </p:nvSpPr>
        <p:spPr>
          <a:xfrm>
            <a:off x="2057400" y="2876570"/>
            <a:ext cx="7099620" cy="504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“L’ÉCOLE RÉIMAGINÉE PERMET AUX APPRENANTS DE MIEUX SE CONNAÎTRE.”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6575473" y="8574473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7"/>
                </a:lnTo>
                <a:lnTo>
                  <a:pt x="1712527" y="1712527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 rot="-5400000" flipH="1">
            <a:off x="16101527" y="8014764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8" y="0"/>
                </a:moveTo>
                <a:lnTo>
                  <a:pt x="0" y="0"/>
                </a:lnTo>
                <a:lnTo>
                  <a:pt x="0" y="1712527"/>
                </a:lnTo>
                <a:lnTo>
                  <a:pt x="1712528" y="1712527"/>
                </a:lnTo>
                <a:lnTo>
                  <a:pt x="17125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2601556" y="4497773"/>
            <a:ext cx="4149477" cy="4114800"/>
            <a:chOff x="0" y="0"/>
            <a:chExt cx="6888894" cy="68313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88893" cy="6831323"/>
            </a:xfrm>
            <a:custGeom>
              <a:avLst/>
              <a:gdLst/>
              <a:ahLst/>
              <a:cxnLst/>
              <a:rect l="l" t="t" r="r" b="b"/>
              <a:pathLst>
                <a:path w="6888893" h="6831323">
                  <a:moveTo>
                    <a:pt x="0" y="0"/>
                  </a:moveTo>
                  <a:lnTo>
                    <a:pt x="0" y="6831323"/>
                  </a:lnTo>
                  <a:lnTo>
                    <a:pt x="6888893" y="6831323"/>
                  </a:lnTo>
                  <a:lnTo>
                    <a:pt x="6888893" y="0"/>
                  </a:lnTo>
                  <a:lnTo>
                    <a:pt x="0" y="0"/>
                  </a:lnTo>
                  <a:close/>
                  <a:moveTo>
                    <a:pt x="6827934" y="6770363"/>
                  </a:moveTo>
                  <a:lnTo>
                    <a:pt x="59690" y="6770363"/>
                  </a:lnTo>
                  <a:lnTo>
                    <a:pt x="59690" y="59690"/>
                  </a:lnTo>
                  <a:lnTo>
                    <a:pt x="6827934" y="59690"/>
                  </a:lnTo>
                  <a:lnTo>
                    <a:pt x="6827934" y="6770363"/>
                  </a:lnTo>
                  <a:close/>
                </a:path>
              </a:pathLst>
            </a:custGeom>
            <a:solidFill>
              <a:srgbClr val="F2BE40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56413" y="3477891"/>
            <a:ext cx="2039763" cy="20397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41C9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69261" y="4497773"/>
            <a:ext cx="4149477" cy="4114800"/>
            <a:chOff x="0" y="0"/>
            <a:chExt cx="6888894" cy="68313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888893" cy="6831323"/>
            </a:xfrm>
            <a:custGeom>
              <a:avLst/>
              <a:gdLst/>
              <a:ahLst/>
              <a:cxnLst/>
              <a:rect l="l" t="t" r="r" b="b"/>
              <a:pathLst>
                <a:path w="6888893" h="6831323">
                  <a:moveTo>
                    <a:pt x="0" y="0"/>
                  </a:moveTo>
                  <a:lnTo>
                    <a:pt x="0" y="6831323"/>
                  </a:lnTo>
                  <a:lnTo>
                    <a:pt x="6888893" y="6831323"/>
                  </a:lnTo>
                  <a:lnTo>
                    <a:pt x="6888893" y="0"/>
                  </a:lnTo>
                  <a:lnTo>
                    <a:pt x="0" y="0"/>
                  </a:lnTo>
                  <a:close/>
                  <a:moveTo>
                    <a:pt x="6827934" y="6770363"/>
                  </a:moveTo>
                  <a:lnTo>
                    <a:pt x="59690" y="6770363"/>
                  </a:lnTo>
                  <a:lnTo>
                    <a:pt x="59690" y="59690"/>
                  </a:lnTo>
                  <a:lnTo>
                    <a:pt x="6827934" y="59690"/>
                  </a:lnTo>
                  <a:lnTo>
                    <a:pt x="6827934" y="6770363"/>
                  </a:lnTo>
                  <a:close/>
                </a:path>
              </a:pathLst>
            </a:custGeom>
            <a:solidFill>
              <a:srgbClr val="F2BE40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124118" y="3477891"/>
            <a:ext cx="2039763" cy="203976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41C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057400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3" name="Group 13"/>
          <p:cNvGrpSpPr/>
          <p:nvPr/>
        </p:nvGrpSpPr>
        <p:grpSpPr>
          <a:xfrm>
            <a:off x="11536966" y="4497773"/>
            <a:ext cx="4149477" cy="4114800"/>
            <a:chOff x="0" y="0"/>
            <a:chExt cx="6888894" cy="683132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88893" cy="6831323"/>
            </a:xfrm>
            <a:custGeom>
              <a:avLst/>
              <a:gdLst/>
              <a:ahLst/>
              <a:cxnLst/>
              <a:rect l="l" t="t" r="r" b="b"/>
              <a:pathLst>
                <a:path w="6888893" h="6831323">
                  <a:moveTo>
                    <a:pt x="0" y="0"/>
                  </a:moveTo>
                  <a:lnTo>
                    <a:pt x="0" y="6831323"/>
                  </a:lnTo>
                  <a:lnTo>
                    <a:pt x="6888893" y="6831323"/>
                  </a:lnTo>
                  <a:lnTo>
                    <a:pt x="6888893" y="0"/>
                  </a:lnTo>
                  <a:lnTo>
                    <a:pt x="0" y="0"/>
                  </a:lnTo>
                  <a:close/>
                  <a:moveTo>
                    <a:pt x="6827934" y="6770363"/>
                  </a:moveTo>
                  <a:lnTo>
                    <a:pt x="59690" y="6770363"/>
                  </a:lnTo>
                  <a:lnTo>
                    <a:pt x="59690" y="59690"/>
                  </a:lnTo>
                  <a:lnTo>
                    <a:pt x="6827934" y="59690"/>
                  </a:lnTo>
                  <a:lnTo>
                    <a:pt x="6827934" y="6770363"/>
                  </a:lnTo>
                  <a:close/>
                </a:path>
              </a:pathLst>
            </a:custGeom>
            <a:solidFill>
              <a:srgbClr val="F2BE40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91823" y="3477891"/>
            <a:ext cx="2039763" cy="203976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B41C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153608" y="2854233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/>
        </p:nvSpPr>
        <p:spPr>
          <a:xfrm>
            <a:off x="1028700" y="661292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/>
        </p:nvSpPr>
        <p:spPr>
          <a:xfrm>
            <a:off x="12700450" y="4059410"/>
            <a:ext cx="1822511" cy="872527"/>
          </a:xfrm>
          <a:custGeom>
            <a:avLst/>
            <a:gdLst/>
            <a:ahLst/>
            <a:cxnLst/>
            <a:rect l="l" t="t" r="r" b="b"/>
            <a:pathLst>
              <a:path w="1822511" h="872527">
                <a:moveTo>
                  <a:pt x="0" y="0"/>
                </a:moveTo>
                <a:lnTo>
                  <a:pt x="1822510" y="0"/>
                </a:lnTo>
                <a:lnTo>
                  <a:pt x="1822510" y="872527"/>
                </a:lnTo>
                <a:lnTo>
                  <a:pt x="0" y="872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0" name="Freeform 20"/>
          <p:cNvSpPr/>
          <p:nvPr/>
        </p:nvSpPr>
        <p:spPr>
          <a:xfrm>
            <a:off x="8404544" y="3783274"/>
            <a:ext cx="1478911" cy="1428998"/>
          </a:xfrm>
          <a:custGeom>
            <a:avLst/>
            <a:gdLst/>
            <a:ahLst/>
            <a:cxnLst/>
            <a:rect l="l" t="t" r="r" b="b"/>
            <a:pathLst>
              <a:path w="1478911" h="1428998">
                <a:moveTo>
                  <a:pt x="0" y="0"/>
                </a:moveTo>
                <a:lnTo>
                  <a:pt x="1478912" y="0"/>
                </a:lnTo>
                <a:lnTo>
                  <a:pt x="1478912" y="1428998"/>
                </a:lnTo>
                <a:lnTo>
                  <a:pt x="0" y="14289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1" name="Freeform 21"/>
          <p:cNvSpPr/>
          <p:nvPr/>
        </p:nvSpPr>
        <p:spPr>
          <a:xfrm>
            <a:off x="3999061" y="3821290"/>
            <a:ext cx="1354469" cy="1390982"/>
          </a:xfrm>
          <a:custGeom>
            <a:avLst/>
            <a:gdLst/>
            <a:ahLst/>
            <a:cxnLst/>
            <a:rect l="l" t="t" r="r" b="b"/>
            <a:pathLst>
              <a:path w="1354469" h="1390982">
                <a:moveTo>
                  <a:pt x="0" y="0"/>
                </a:moveTo>
                <a:lnTo>
                  <a:pt x="1354468" y="0"/>
                </a:lnTo>
                <a:lnTo>
                  <a:pt x="1354468" y="1390982"/>
                </a:lnTo>
                <a:lnTo>
                  <a:pt x="0" y="13909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2" name="TextBox 22"/>
          <p:cNvSpPr txBox="1"/>
          <p:nvPr/>
        </p:nvSpPr>
        <p:spPr>
          <a:xfrm>
            <a:off x="1689929" y="1085850"/>
            <a:ext cx="14908143" cy="878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9"/>
              </a:lnSpc>
            </a:pPr>
            <a:r>
              <a:rPr lang="en-US" sz="6199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ACTIVITÉ: MON ÉCOLE...RÉIMAGINÉE!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18022" y="6837431"/>
            <a:ext cx="3932139" cy="1564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Quoi?</a:t>
            </a: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3B41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Quelle est la raison d’être de votre école réimaginée? Quels besoins sont remplis?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40533" y="6223672"/>
            <a:ext cx="327152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3B41C9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PRIORITÉS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75943" y="6223672"/>
            <a:ext cx="327152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3B41C9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PARTENAIRES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08238" y="6223672"/>
            <a:ext cx="327152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3B41C9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STRUCTURE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04698" y="6837431"/>
            <a:ext cx="3913168" cy="124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Comment?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3B41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À quoi aurait l’air votre horaire et votre fonctionnement?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533064" y="6837431"/>
            <a:ext cx="4149477" cy="124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Qui?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3B41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De quelle façon vous-y prendriez-vous?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422662" y="-271867"/>
            <a:ext cx="5153784" cy="2576892"/>
          </a:xfrm>
          <a:custGeom>
            <a:avLst/>
            <a:gdLst/>
            <a:ahLst/>
            <a:cxnLst/>
            <a:rect l="l" t="t" r="r" b="b"/>
            <a:pathLst>
              <a:path w="5153784" h="2576892">
                <a:moveTo>
                  <a:pt x="0" y="0"/>
                </a:moveTo>
                <a:lnTo>
                  <a:pt x="5153784" y="0"/>
                </a:lnTo>
                <a:lnTo>
                  <a:pt x="5153784" y="2576892"/>
                </a:lnTo>
                <a:lnTo>
                  <a:pt x="0" y="2576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1753411" y="4910118"/>
            <a:ext cx="8696364" cy="8696364"/>
          </a:xfrm>
          <a:custGeom>
            <a:avLst/>
            <a:gdLst/>
            <a:ahLst/>
            <a:cxnLst/>
            <a:rect l="l" t="t" r="r" b="b"/>
            <a:pathLst>
              <a:path w="8696364" h="8696364">
                <a:moveTo>
                  <a:pt x="0" y="0"/>
                </a:moveTo>
                <a:lnTo>
                  <a:pt x="8696364" y="0"/>
                </a:lnTo>
                <a:lnTo>
                  <a:pt x="8696364" y="8696364"/>
                </a:lnTo>
                <a:lnTo>
                  <a:pt x="0" y="8696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17519606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6" y="0"/>
                </a:lnTo>
                <a:lnTo>
                  <a:pt x="122046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flipH="1">
            <a:off x="0" y="8574473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7"/>
                </a:lnTo>
                <a:lnTo>
                  <a:pt x="1712527" y="1712527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6" name="Group 6"/>
          <p:cNvGrpSpPr/>
          <p:nvPr/>
        </p:nvGrpSpPr>
        <p:grpSpPr>
          <a:xfrm>
            <a:off x="10407125" y="2351762"/>
            <a:ext cx="6682856" cy="6906538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10"/>
              <a:stretch>
                <a:fillRect t="-11430" b="-11430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Freeform 8"/>
          <p:cNvSpPr/>
          <p:nvPr/>
        </p:nvSpPr>
        <p:spPr>
          <a:xfrm>
            <a:off x="9692750" y="805646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>
            <a:off x="818597" y="904736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6"/>
                </a:lnTo>
                <a:lnTo>
                  <a:pt x="0" y="421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856264" y="881846"/>
            <a:ext cx="8287736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PLAN POUR LE FUTUR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6264" y="4330822"/>
            <a:ext cx="8836486" cy="162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6"/>
              </a:lnSpc>
            </a:pPr>
            <a:r>
              <a:rPr lang="en-US" sz="3104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Réinvestissement du temps afin d’avoir des temps d’arrêts pour le personnel.  Implique l’évolution de notre horaire.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6264" y="6963862"/>
            <a:ext cx="8836486" cy="107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6"/>
              </a:lnSpc>
            </a:pPr>
            <a:r>
              <a:rPr lang="en-US" sz="3104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Quoi faire avec les élèves qui ne s’entreprennent pas?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6264" y="3596268"/>
            <a:ext cx="5499899" cy="57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3B41C9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CALENDRIER COMMUN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6264" y="6223989"/>
            <a:ext cx="7016371" cy="57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3B41C9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PROCESSUS ET STRUCTURE 6-8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57400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1276745" y="5424647"/>
            <a:ext cx="10181313" cy="10181313"/>
          </a:xfrm>
          <a:custGeom>
            <a:avLst/>
            <a:gdLst/>
            <a:ahLst/>
            <a:cxnLst/>
            <a:rect l="l" t="t" r="r" b="b"/>
            <a:pathLst>
              <a:path w="10181313" h="10181313">
                <a:moveTo>
                  <a:pt x="0" y="0"/>
                </a:moveTo>
                <a:lnTo>
                  <a:pt x="10181314" y="0"/>
                </a:lnTo>
                <a:lnTo>
                  <a:pt x="10181314" y="10181313"/>
                </a:lnTo>
                <a:lnTo>
                  <a:pt x="0" y="10181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9144000" y="9430736"/>
            <a:ext cx="1674107" cy="1674107"/>
          </a:xfrm>
          <a:custGeom>
            <a:avLst/>
            <a:gdLst/>
            <a:ahLst/>
            <a:cxnLst/>
            <a:rect l="l" t="t" r="r" b="b"/>
            <a:pathLst>
              <a:path w="1674107" h="1674107">
                <a:moveTo>
                  <a:pt x="0" y="0"/>
                </a:moveTo>
                <a:lnTo>
                  <a:pt x="1674107" y="0"/>
                </a:lnTo>
                <a:lnTo>
                  <a:pt x="1674107" y="1674108"/>
                </a:lnTo>
                <a:lnTo>
                  <a:pt x="0" y="1674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flipH="1">
            <a:off x="0" y="8574473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7"/>
                </a:lnTo>
                <a:lnTo>
                  <a:pt x="1712527" y="1712527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flipH="1">
            <a:off x="559709" y="8100527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8"/>
                </a:lnTo>
                <a:lnTo>
                  <a:pt x="1712527" y="1712528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2138971" y="1481672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856264" y="5983779"/>
            <a:ext cx="387272" cy="387272"/>
          </a:xfrm>
          <a:custGeom>
            <a:avLst/>
            <a:gdLst/>
            <a:ahLst/>
            <a:cxnLst/>
            <a:rect l="l" t="t" r="r" b="b"/>
            <a:pathLst>
              <a:path w="387272" h="387272">
                <a:moveTo>
                  <a:pt x="0" y="0"/>
                </a:moveTo>
                <a:lnTo>
                  <a:pt x="387272" y="0"/>
                </a:lnTo>
                <a:lnTo>
                  <a:pt x="387272" y="387272"/>
                </a:lnTo>
                <a:lnTo>
                  <a:pt x="0" y="3872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>
            <a:off x="8289462" y="2709258"/>
            <a:ext cx="9998538" cy="6549042"/>
          </a:xfrm>
          <a:custGeom>
            <a:avLst/>
            <a:gdLst/>
            <a:ahLst/>
            <a:cxnLst/>
            <a:rect l="l" t="t" r="r" b="b"/>
            <a:pathLst>
              <a:path w="9998538" h="6549042">
                <a:moveTo>
                  <a:pt x="0" y="0"/>
                </a:moveTo>
                <a:lnTo>
                  <a:pt x="9998538" y="0"/>
                </a:lnTo>
                <a:lnTo>
                  <a:pt x="9998538" y="6549042"/>
                </a:lnTo>
                <a:lnTo>
                  <a:pt x="0" y="6549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2916942" y="5254303"/>
            <a:ext cx="3669661" cy="3320170"/>
          </a:xfrm>
          <a:custGeom>
            <a:avLst/>
            <a:gdLst/>
            <a:ahLst/>
            <a:cxnLst/>
            <a:rect l="l" t="t" r="r" b="b"/>
            <a:pathLst>
              <a:path w="3669661" h="3320170">
                <a:moveTo>
                  <a:pt x="0" y="0"/>
                </a:moveTo>
                <a:lnTo>
                  <a:pt x="3669661" y="0"/>
                </a:lnTo>
                <a:lnTo>
                  <a:pt x="3669661" y="3320170"/>
                </a:lnTo>
                <a:lnTo>
                  <a:pt x="0" y="33201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/>
        </p:nvSpPr>
        <p:spPr>
          <a:xfrm>
            <a:off x="2021573" y="1748644"/>
            <a:ext cx="9255173" cy="150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12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QUESTIONS?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57400" y="3868821"/>
            <a:ext cx="9408071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MERCI DE VOTRE PARTICIPATION!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7637" y="5450554"/>
            <a:ext cx="10155406" cy="10155406"/>
          </a:xfrm>
          <a:custGeom>
            <a:avLst/>
            <a:gdLst/>
            <a:ahLst/>
            <a:cxnLst/>
            <a:rect l="l" t="t" r="r" b="b"/>
            <a:pathLst>
              <a:path w="10155406" h="10155406">
                <a:moveTo>
                  <a:pt x="0" y="0"/>
                </a:moveTo>
                <a:lnTo>
                  <a:pt x="10155406" y="0"/>
                </a:lnTo>
                <a:lnTo>
                  <a:pt x="10155406" y="10155406"/>
                </a:lnTo>
                <a:lnTo>
                  <a:pt x="0" y="1015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345179" y="2231952"/>
            <a:ext cx="7198813" cy="719878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6476095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6" y="0"/>
                </a:lnTo>
                <a:lnTo>
                  <a:pt x="122046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10764451" y="131085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716896" y="6813173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4796729" y="-80952"/>
            <a:ext cx="2366598" cy="1183299"/>
          </a:xfrm>
          <a:custGeom>
            <a:avLst/>
            <a:gdLst/>
            <a:ahLst/>
            <a:cxnLst/>
            <a:rect l="l" t="t" r="r" b="b"/>
            <a:pathLst>
              <a:path w="2366598" h="1183299">
                <a:moveTo>
                  <a:pt x="0" y="0"/>
                </a:moveTo>
                <a:lnTo>
                  <a:pt x="2366598" y="0"/>
                </a:lnTo>
                <a:lnTo>
                  <a:pt x="2366598" y="1183299"/>
                </a:lnTo>
                <a:lnTo>
                  <a:pt x="0" y="11832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flipH="1">
            <a:off x="0" y="8574473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7"/>
                </a:lnTo>
                <a:lnTo>
                  <a:pt x="1712527" y="1712527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 flipH="1">
            <a:off x="559709" y="8100527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8"/>
                </a:lnTo>
                <a:lnTo>
                  <a:pt x="1712527" y="1712528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/>
        </p:nvSpPr>
        <p:spPr>
          <a:xfrm>
            <a:off x="1138761" y="1814662"/>
            <a:ext cx="7415585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PLAN DE LA PRÉSENTATION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8761" y="3918535"/>
            <a:ext cx="8704064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3B41C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Bienvenue et plan de présentation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16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Présentation des animateurs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3B41C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Structures et priorités de notre école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16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Point de vue d’un parent bénévole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3B41C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Activité: Mon école...réimaginée!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161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 pour le futur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3B41C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422662" y="-271867"/>
            <a:ext cx="5153784" cy="2576892"/>
          </a:xfrm>
          <a:custGeom>
            <a:avLst/>
            <a:gdLst/>
            <a:ahLst/>
            <a:cxnLst/>
            <a:rect l="l" t="t" r="r" b="b"/>
            <a:pathLst>
              <a:path w="5153784" h="2576892">
                <a:moveTo>
                  <a:pt x="0" y="0"/>
                </a:moveTo>
                <a:lnTo>
                  <a:pt x="5153784" y="0"/>
                </a:lnTo>
                <a:lnTo>
                  <a:pt x="5153784" y="2576892"/>
                </a:lnTo>
                <a:lnTo>
                  <a:pt x="0" y="2576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6751921" y="1102347"/>
            <a:ext cx="433731" cy="433731"/>
          </a:xfrm>
          <a:custGeom>
            <a:avLst/>
            <a:gdLst/>
            <a:ahLst/>
            <a:cxnLst/>
            <a:rect l="l" t="t" r="r" b="b"/>
            <a:pathLst>
              <a:path w="433731" h="433731">
                <a:moveTo>
                  <a:pt x="0" y="0"/>
                </a:moveTo>
                <a:lnTo>
                  <a:pt x="433731" y="0"/>
                </a:lnTo>
                <a:lnTo>
                  <a:pt x="433731" y="433731"/>
                </a:lnTo>
                <a:lnTo>
                  <a:pt x="0" y="433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837071" y="2606714"/>
            <a:ext cx="2831379" cy="283137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3B41C9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Freeform 6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6"/>
              <a:stretch>
                <a:fillRect l="-16369" r="-16369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76298" y="2606714"/>
            <a:ext cx="2846380" cy="284638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3B41C9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7"/>
              <a:stretch>
                <a:fillRect l="-16369" r="-16369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558969" y="2606714"/>
            <a:ext cx="2846380" cy="284638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F2BE4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8"/>
              <a:stretch>
                <a:fillRect l="-16369" r="-16369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057400" y="82296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>
            <a:off x="16999554" y="5016228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/>
        </p:nvSpPr>
        <p:spPr>
          <a:xfrm>
            <a:off x="1028700" y="6438985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/>
        </p:nvSpPr>
        <p:spPr>
          <a:xfrm>
            <a:off x="11679290" y="379411"/>
            <a:ext cx="3609967" cy="2033615"/>
          </a:xfrm>
          <a:custGeom>
            <a:avLst/>
            <a:gdLst/>
            <a:ahLst/>
            <a:cxnLst/>
            <a:rect l="l" t="t" r="r" b="b"/>
            <a:pathLst>
              <a:path w="3609967" h="2033615">
                <a:moveTo>
                  <a:pt x="0" y="0"/>
                </a:moveTo>
                <a:lnTo>
                  <a:pt x="3609967" y="0"/>
                </a:lnTo>
                <a:lnTo>
                  <a:pt x="3609967" y="2033615"/>
                </a:lnTo>
                <a:lnTo>
                  <a:pt x="0" y="203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/>
        </p:nvSpPr>
        <p:spPr>
          <a:xfrm>
            <a:off x="302954" y="7910202"/>
            <a:ext cx="1971546" cy="1904487"/>
          </a:xfrm>
          <a:custGeom>
            <a:avLst/>
            <a:gdLst/>
            <a:ahLst/>
            <a:cxnLst/>
            <a:rect l="l" t="t" r="r" b="b"/>
            <a:pathLst>
              <a:path w="1971546" h="1904487">
                <a:moveTo>
                  <a:pt x="0" y="0"/>
                </a:moveTo>
                <a:lnTo>
                  <a:pt x="1971546" y="0"/>
                </a:lnTo>
                <a:lnTo>
                  <a:pt x="1971546" y="1904487"/>
                </a:lnTo>
                <a:lnTo>
                  <a:pt x="0" y="190448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TextBox 18"/>
          <p:cNvSpPr txBox="1"/>
          <p:nvPr/>
        </p:nvSpPr>
        <p:spPr>
          <a:xfrm>
            <a:off x="672766" y="577069"/>
            <a:ext cx="10584673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FINALITÉS DU DSF-NE EN LIEN AVEC NOS PRIORITÉS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96007" y="5719645"/>
            <a:ext cx="3557303" cy="7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5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SOUTENIR UNE VIE SAINE ET ÉQUILIBRÉE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63151" y="5719645"/>
            <a:ext cx="3396144" cy="7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5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APPRENDRE TOUT AU LONG DE SA VIE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6421" y="5635985"/>
            <a:ext cx="4804896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5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VIVRE SON IDENTITÉ COMMUNAUTAIRE, LINGUISTIQUE ET CULTURELLE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63151" y="6794825"/>
            <a:ext cx="3557303" cy="219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L’école réimaginée permet de développer des projets qui motivent les élèves.</a:t>
            </a:r>
          </a:p>
          <a:p>
            <a:pPr marL="388626" lvl="1" indent="-194313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Le personnel s’impliquent dans des activités d’apprentissages liées à la vie et la carrière.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03507" y="6822750"/>
            <a:ext cx="3557303" cy="2506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Activité Mieux-être tous les matins:</a:t>
            </a:r>
          </a:p>
          <a:p>
            <a:pPr marL="777253" lvl="2" indent="-259084" algn="l">
              <a:lnSpc>
                <a:spcPts val="2520"/>
              </a:lnSpc>
              <a:buFont typeface="Arial"/>
              <a:buChar char="⚬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Yoga</a:t>
            </a:r>
          </a:p>
          <a:p>
            <a:pPr marL="777253" lvl="2" indent="-259084" algn="l">
              <a:lnSpc>
                <a:spcPts val="2520"/>
              </a:lnSpc>
              <a:buFont typeface="Arial"/>
              <a:buChar char="⚬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Gratitude</a:t>
            </a:r>
          </a:p>
          <a:p>
            <a:pPr marL="777253" lvl="2" indent="-259084" algn="l">
              <a:lnSpc>
                <a:spcPts val="2520"/>
              </a:lnSpc>
              <a:buFont typeface="Arial"/>
              <a:buChar char="⚬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Jeudi jeux</a:t>
            </a:r>
          </a:p>
          <a:p>
            <a:pPr marL="777253" lvl="2" indent="-259084" algn="l">
              <a:lnSpc>
                <a:spcPts val="2520"/>
              </a:lnSpc>
              <a:buFont typeface="Arial"/>
              <a:buChar char="⚬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Kahoot</a:t>
            </a:r>
          </a:p>
          <a:p>
            <a:pPr marL="777253" lvl="2" indent="-259084" algn="l">
              <a:lnSpc>
                <a:spcPts val="2520"/>
              </a:lnSpc>
              <a:buFont typeface="Arial"/>
              <a:buChar char="⚬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Musique</a:t>
            </a:r>
          </a:p>
          <a:p>
            <a:pPr marL="777253" lvl="2" indent="-259084" algn="l">
              <a:lnSpc>
                <a:spcPts val="2520"/>
              </a:lnSpc>
              <a:buFont typeface="Arial"/>
              <a:buChar char="⚬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Jasette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20837" y="6822750"/>
            <a:ext cx="3557303" cy="219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Partenariats avec Foyers de soins de la communautés.</a:t>
            </a:r>
          </a:p>
          <a:p>
            <a:pPr marL="388626" lvl="1" indent="-194313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Implication de la communauté dans nos projets et infrastructures. (Crocs soucis, petite bibliothèque etc.)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63257" y="-190542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-4273846" y="-4584183"/>
            <a:ext cx="10155406" cy="10155406"/>
          </a:xfrm>
          <a:custGeom>
            <a:avLst/>
            <a:gdLst/>
            <a:ahLst/>
            <a:cxnLst/>
            <a:rect l="l" t="t" r="r" b="b"/>
            <a:pathLst>
              <a:path w="10155406" h="10155406">
                <a:moveTo>
                  <a:pt x="0" y="0"/>
                </a:moveTo>
                <a:lnTo>
                  <a:pt x="10155405" y="0"/>
                </a:lnTo>
                <a:lnTo>
                  <a:pt x="10155405" y="10155405"/>
                </a:lnTo>
                <a:lnTo>
                  <a:pt x="0" y="10155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724763" y="7901952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-5400000">
            <a:off x="-636187" y="4551851"/>
            <a:ext cx="2366598" cy="1183299"/>
          </a:xfrm>
          <a:custGeom>
            <a:avLst/>
            <a:gdLst/>
            <a:ahLst/>
            <a:cxnLst/>
            <a:rect l="l" t="t" r="r" b="b"/>
            <a:pathLst>
              <a:path w="2366598" h="1183299">
                <a:moveTo>
                  <a:pt x="0" y="0"/>
                </a:moveTo>
                <a:lnTo>
                  <a:pt x="2366597" y="0"/>
                </a:lnTo>
                <a:lnTo>
                  <a:pt x="2366597" y="1183298"/>
                </a:lnTo>
                <a:lnTo>
                  <a:pt x="0" y="11832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6859240" y="577665"/>
            <a:ext cx="1674107" cy="1674107"/>
          </a:xfrm>
          <a:custGeom>
            <a:avLst/>
            <a:gdLst/>
            <a:ahLst/>
            <a:cxnLst/>
            <a:rect l="l" t="t" r="r" b="b"/>
            <a:pathLst>
              <a:path w="1674107" h="1674107">
                <a:moveTo>
                  <a:pt x="0" y="0"/>
                </a:moveTo>
                <a:lnTo>
                  <a:pt x="1674107" y="0"/>
                </a:lnTo>
                <a:lnTo>
                  <a:pt x="1674107" y="1674107"/>
                </a:lnTo>
                <a:lnTo>
                  <a:pt x="0" y="1674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7528068" y="3090589"/>
            <a:ext cx="10588902" cy="6882787"/>
          </a:xfrm>
          <a:custGeom>
            <a:avLst/>
            <a:gdLst/>
            <a:ahLst/>
            <a:cxnLst/>
            <a:rect l="l" t="t" r="r" b="b"/>
            <a:pathLst>
              <a:path w="10588902" h="6882787">
                <a:moveTo>
                  <a:pt x="0" y="0"/>
                </a:moveTo>
                <a:lnTo>
                  <a:pt x="10588902" y="0"/>
                </a:lnTo>
                <a:lnTo>
                  <a:pt x="10588902" y="6882787"/>
                </a:lnTo>
                <a:lnTo>
                  <a:pt x="0" y="68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/>
        </p:nvSpPr>
        <p:spPr>
          <a:xfrm>
            <a:off x="14987423" y="1181373"/>
            <a:ext cx="1275835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Search . . 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63546" y="851597"/>
            <a:ext cx="9517947" cy="253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NOTRE ÉCOLE RÉIMAGINÉE, PRÉSENTÉE PAR NOS ÉLÈVES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33347" y="4582285"/>
            <a:ext cx="8526996" cy="405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Cette idée fut entièrement</a:t>
            </a:r>
            <a:r>
              <a:rPr lang="en-US" sz="3299" u="sng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imaginée, développée et créée</a:t>
            </a:r>
            <a:r>
              <a:rPr lang="en-US" sz="329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par les élèves afin de mettre en valeur leurs projets d’école réimaginée</a:t>
            </a:r>
          </a:p>
          <a:p>
            <a:pPr algn="l">
              <a:lnSpc>
                <a:spcPts val="4619"/>
              </a:lnSpc>
            </a:pPr>
            <a:endParaRPr lang="en-US" sz="3299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Une idée qui </a:t>
            </a:r>
            <a:r>
              <a:rPr lang="en-US" sz="3299" u="sng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démontre leur fierté</a:t>
            </a:r>
            <a:r>
              <a:rPr lang="en-US" sz="3299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par rapport à leurs projets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6575473" y="8574473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7"/>
                </a:lnTo>
                <a:lnTo>
                  <a:pt x="1712527" y="1712527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 rot="-5400000" flipH="1">
            <a:off x="16101527" y="8014764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8" y="0"/>
                </a:moveTo>
                <a:lnTo>
                  <a:pt x="0" y="0"/>
                </a:lnTo>
                <a:lnTo>
                  <a:pt x="0" y="1712527"/>
                </a:lnTo>
                <a:lnTo>
                  <a:pt x="1712528" y="1712527"/>
                </a:lnTo>
                <a:lnTo>
                  <a:pt x="17125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-2057400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16153608" y="2854233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1028700" y="661292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2938506" y="1683385"/>
            <a:ext cx="12410987" cy="7890429"/>
          </a:xfrm>
          <a:custGeom>
            <a:avLst/>
            <a:gdLst/>
            <a:ahLst/>
            <a:cxnLst/>
            <a:rect l="l" t="t" r="r" b="b"/>
            <a:pathLst>
              <a:path w="12410987" h="7890429">
                <a:moveTo>
                  <a:pt x="0" y="0"/>
                </a:moveTo>
                <a:lnTo>
                  <a:pt x="12410988" y="0"/>
                </a:lnTo>
                <a:lnTo>
                  <a:pt x="12410988" y="7890429"/>
                </a:lnTo>
                <a:lnTo>
                  <a:pt x="0" y="7890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/>
        </p:nvSpPr>
        <p:spPr>
          <a:xfrm>
            <a:off x="3851664" y="638175"/>
            <a:ext cx="10584673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9"/>
              </a:lnSpc>
            </a:pPr>
            <a:r>
              <a:rPr lang="en-US" sz="7299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NOTRE HORAIRE</a:t>
            </a:r>
          </a:p>
        </p:txBody>
      </p:sp>
      <p:sp>
        <p:nvSpPr>
          <p:cNvPr id="9" name="Freeform 9"/>
          <p:cNvSpPr/>
          <p:nvPr/>
        </p:nvSpPr>
        <p:spPr>
          <a:xfrm>
            <a:off x="505434" y="2854233"/>
            <a:ext cx="1890263" cy="2062445"/>
          </a:xfrm>
          <a:custGeom>
            <a:avLst/>
            <a:gdLst/>
            <a:ahLst/>
            <a:cxnLst/>
            <a:rect l="l" t="t" r="r" b="b"/>
            <a:pathLst>
              <a:path w="1890263" h="2062445">
                <a:moveTo>
                  <a:pt x="0" y="0"/>
                </a:moveTo>
                <a:lnTo>
                  <a:pt x="1890262" y="0"/>
                </a:lnTo>
                <a:lnTo>
                  <a:pt x="1890262" y="2062445"/>
                </a:lnTo>
                <a:lnTo>
                  <a:pt x="0" y="20624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15989175" y="5799265"/>
            <a:ext cx="1824880" cy="2049188"/>
          </a:xfrm>
          <a:custGeom>
            <a:avLst/>
            <a:gdLst/>
            <a:ahLst/>
            <a:cxnLst/>
            <a:rect l="l" t="t" r="r" b="b"/>
            <a:pathLst>
              <a:path w="1824880" h="2049188">
                <a:moveTo>
                  <a:pt x="0" y="0"/>
                </a:moveTo>
                <a:lnTo>
                  <a:pt x="1824880" y="0"/>
                </a:lnTo>
                <a:lnTo>
                  <a:pt x="1824880" y="2049188"/>
                </a:lnTo>
                <a:lnTo>
                  <a:pt x="0" y="20491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3430634" y="-4208419"/>
            <a:ext cx="10155406" cy="10155406"/>
          </a:xfrm>
          <a:custGeom>
            <a:avLst/>
            <a:gdLst/>
            <a:ahLst/>
            <a:cxnLst/>
            <a:rect l="l" t="t" r="r" b="b"/>
            <a:pathLst>
              <a:path w="10155406" h="10155406">
                <a:moveTo>
                  <a:pt x="0" y="0"/>
                </a:moveTo>
                <a:lnTo>
                  <a:pt x="10155406" y="0"/>
                </a:lnTo>
                <a:lnTo>
                  <a:pt x="10155406" y="10155406"/>
                </a:lnTo>
                <a:lnTo>
                  <a:pt x="0" y="1015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391504" y="1606973"/>
            <a:ext cx="5254888" cy="8680027"/>
            <a:chOff x="0" y="0"/>
            <a:chExt cx="384429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3020" cy="6350000"/>
            </a:xfrm>
            <a:custGeom>
              <a:avLst/>
              <a:gdLst/>
              <a:ahLst/>
              <a:cxnLst/>
              <a:rect l="l" t="t" r="r" b="b"/>
              <a:pathLst>
                <a:path w="3843020" h="6350000">
                  <a:moveTo>
                    <a:pt x="1205230" y="0"/>
                  </a:moveTo>
                  <a:lnTo>
                    <a:pt x="2637790" y="0"/>
                  </a:lnTo>
                  <a:cubicBezTo>
                    <a:pt x="3303270" y="0"/>
                    <a:pt x="3843020" y="539750"/>
                    <a:pt x="3843020" y="1205230"/>
                  </a:cubicBezTo>
                  <a:lnTo>
                    <a:pt x="3843020" y="6350000"/>
                  </a:lnTo>
                  <a:lnTo>
                    <a:pt x="384302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1205230"/>
                  </a:lnTo>
                  <a:cubicBezTo>
                    <a:pt x="0" y="539750"/>
                    <a:pt x="539750" y="0"/>
                    <a:pt x="1205230" y="0"/>
                  </a:cubicBezTo>
                  <a:close/>
                </a:path>
              </a:pathLst>
            </a:custGeom>
            <a:blipFill>
              <a:blip r:embed="rId4"/>
              <a:stretch>
                <a:fillRect l="-11962" r="-11962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6743706" y="5143085"/>
            <a:ext cx="2059059" cy="1029529"/>
          </a:xfrm>
          <a:custGeom>
            <a:avLst/>
            <a:gdLst/>
            <a:ahLst/>
            <a:cxnLst/>
            <a:rect l="l" t="t" r="r" b="b"/>
            <a:pathLst>
              <a:path w="2059059" h="1029529">
                <a:moveTo>
                  <a:pt x="0" y="0"/>
                </a:moveTo>
                <a:lnTo>
                  <a:pt x="2059059" y="0"/>
                </a:lnTo>
                <a:lnTo>
                  <a:pt x="2059059" y="1029530"/>
                </a:lnTo>
                <a:lnTo>
                  <a:pt x="0" y="1029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-1538046" y="8748954"/>
            <a:ext cx="3076092" cy="3076092"/>
          </a:xfrm>
          <a:custGeom>
            <a:avLst/>
            <a:gdLst/>
            <a:ahLst/>
            <a:cxnLst/>
            <a:rect l="l" t="t" r="r" b="b"/>
            <a:pathLst>
              <a:path w="3076092" h="3076092">
                <a:moveTo>
                  <a:pt x="0" y="0"/>
                </a:moveTo>
                <a:lnTo>
                  <a:pt x="3076092" y="0"/>
                </a:lnTo>
                <a:lnTo>
                  <a:pt x="3076092" y="3076092"/>
                </a:lnTo>
                <a:lnTo>
                  <a:pt x="0" y="3076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0811640" y="1609725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817767" y="6783105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6" y="0"/>
                </a:lnTo>
                <a:lnTo>
                  <a:pt x="421866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/>
        </p:nvSpPr>
        <p:spPr>
          <a:xfrm>
            <a:off x="2044380" y="2876810"/>
            <a:ext cx="709962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EXEMPLE DE PROJET M-2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44380" y="5782311"/>
            <a:ext cx="7099620" cy="374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Lors de l’inventaire d’intérêts des élèves et les remue-méninges de début d’année, les élèves ont eu l’idée de trouver une façon de se débarrasser de leurs peurs et pensées négatives.  Les croques-soucis ont alors vu le jour!</a:t>
            </a:r>
          </a:p>
          <a:p>
            <a:pPr algn="l">
              <a:lnSpc>
                <a:spcPts val="3360"/>
              </a:lnSpc>
            </a:pPr>
            <a:endParaRPr lang="en-US" sz="2400">
              <a:solidFill>
                <a:srgbClr val="3B41C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Avec l’aide de deux enseignantes à la retraire, ils ont pris vie!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44380" y="4915535"/>
            <a:ext cx="4911813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3B41C9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LES CROQUES-SOUCIS</a:t>
            </a:r>
          </a:p>
        </p:txBody>
      </p:sp>
      <p:sp>
        <p:nvSpPr>
          <p:cNvPr id="12" name="Freeform 12"/>
          <p:cNvSpPr/>
          <p:nvPr/>
        </p:nvSpPr>
        <p:spPr>
          <a:xfrm>
            <a:off x="592915" y="357166"/>
            <a:ext cx="1890263" cy="2062445"/>
          </a:xfrm>
          <a:custGeom>
            <a:avLst/>
            <a:gdLst/>
            <a:ahLst/>
            <a:cxnLst/>
            <a:rect l="l" t="t" r="r" b="b"/>
            <a:pathLst>
              <a:path w="1890263" h="2062445">
                <a:moveTo>
                  <a:pt x="0" y="0"/>
                </a:moveTo>
                <a:lnTo>
                  <a:pt x="1890262" y="0"/>
                </a:lnTo>
                <a:lnTo>
                  <a:pt x="1890262" y="2062444"/>
                </a:lnTo>
                <a:lnTo>
                  <a:pt x="0" y="2062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63257" y="-190542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-700035" y="-415922"/>
            <a:ext cx="5753641" cy="5655713"/>
            <a:chOff x="0" y="0"/>
            <a:chExt cx="6090833" cy="5987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0833" cy="5987166"/>
            </a:xfrm>
            <a:custGeom>
              <a:avLst/>
              <a:gdLst/>
              <a:ahLst/>
              <a:cxnLst/>
              <a:rect l="l" t="t" r="r" b="b"/>
              <a:pathLst>
                <a:path w="6090833" h="5987166">
                  <a:moveTo>
                    <a:pt x="3045417" y="0"/>
                  </a:moveTo>
                  <a:cubicBezTo>
                    <a:pt x="1363479" y="0"/>
                    <a:pt x="0" y="1340273"/>
                    <a:pt x="0" y="2993583"/>
                  </a:cubicBezTo>
                  <a:cubicBezTo>
                    <a:pt x="0" y="4646893"/>
                    <a:pt x="1363479" y="5987166"/>
                    <a:pt x="3045417" y="5987166"/>
                  </a:cubicBezTo>
                  <a:cubicBezTo>
                    <a:pt x="4727354" y="5987166"/>
                    <a:pt x="6090833" y="4646893"/>
                    <a:pt x="6090833" y="2993583"/>
                  </a:cubicBezTo>
                  <a:cubicBezTo>
                    <a:pt x="6090833" y="1340273"/>
                    <a:pt x="4727354" y="0"/>
                    <a:pt x="3045417" y="0"/>
                  </a:cubicBezTo>
                  <a:close/>
                </a:path>
              </a:pathLst>
            </a:custGeom>
            <a:solidFill>
              <a:srgbClr val="F5BE4A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/>
        </p:nvSpPr>
        <p:spPr>
          <a:xfrm>
            <a:off x="-2805467" y="5450554"/>
            <a:ext cx="10155406" cy="10155406"/>
          </a:xfrm>
          <a:custGeom>
            <a:avLst/>
            <a:gdLst/>
            <a:ahLst/>
            <a:cxnLst/>
            <a:rect l="l" t="t" r="r" b="b"/>
            <a:pathLst>
              <a:path w="10155406" h="10155406">
                <a:moveTo>
                  <a:pt x="0" y="0"/>
                </a:moveTo>
                <a:lnTo>
                  <a:pt x="10155406" y="0"/>
                </a:lnTo>
                <a:lnTo>
                  <a:pt x="10155406" y="10155406"/>
                </a:lnTo>
                <a:lnTo>
                  <a:pt x="0" y="10155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6" name="Group 6"/>
          <p:cNvGrpSpPr/>
          <p:nvPr/>
        </p:nvGrpSpPr>
        <p:grpSpPr>
          <a:xfrm>
            <a:off x="2800735" y="2704103"/>
            <a:ext cx="6343265" cy="634326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BE4A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137498" y="3040877"/>
            <a:ext cx="5669739" cy="566971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930687" y="9024799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3" y="0"/>
                </a:lnTo>
                <a:lnTo>
                  <a:pt x="467003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16303617" y="9024799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2" y="0"/>
                </a:lnTo>
                <a:lnTo>
                  <a:pt x="467002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>
            <a:off x="17110959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/>
        </p:nvSpPr>
        <p:spPr>
          <a:xfrm rot="-10800000">
            <a:off x="16476095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6" y="0"/>
                </a:lnTo>
                <a:lnTo>
                  <a:pt x="122046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 rot="-5400000">
            <a:off x="-514765" y="5143085"/>
            <a:ext cx="2059059" cy="1029529"/>
          </a:xfrm>
          <a:custGeom>
            <a:avLst/>
            <a:gdLst/>
            <a:ahLst/>
            <a:cxnLst/>
            <a:rect l="l" t="t" r="r" b="b"/>
            <a:pathLst>
              <a:path w="2059059" h="1029529">
                <a:moveTo>
                  <a:pt x="0" y="0"/>
                </a:moveTo>
                <a:lnTo>
                  <a:pt x="2059059" y="0"/>
                </a:lnTo>
                <a:lnTo>
                  <a:pt x="2059059" y="1029530"/>
                </a:lnTo>
                <a:lnTo>
                  <a:pt x="0" y="1029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/>
        </p:nvSpPr>
        <p:spPr>
          <a:xfrm>
            <a:off x="16559687" y="4030768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/>
        </p:nvSpPr>
        <p:spPr>
          <a:xfrm>
            <a:off x="818597" y="904736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6"/>
                </a:lnTo>
                <a:lnTo>
                  <a:pt x="0" y="421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-123858" y="0"/>
            <a:ext cx="4792188" cy="4792169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16666" r="-1666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203997" y="2712379"/>
            <a:ext cx="709962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EXEMPLE DE PROJET 3-5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03997" y="4847361"/>
            <a:ext cx="7394145" cy="363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Les élèves de la 4e et de la 5e année ont fait des jardins hydroponiques, ainsi qu’un jardin extérieur afin de débuter des mini-entreprises de vente d’herbes séchées.  Les enseignantes ont pu intégrer  toutes les matières scolaires, ainsi que d’autres projets à l’aide de cette belle idée provenant des apprenants! 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162773" y="430077"/>
            <a:ext cx="1824880" cy="2049188"/>
          </a:xfrm>
          <a:custGeom>
            <a:avLst/>
            <a:gdLst/>
            <a:ahLst/>
            <a:cxnLst/>
            <a:rect l="l" t="t" r="r" b="b"/>
            <a:pathLst>
              <a:path w="1824880" h="2049188">
                <a:moveTo>
                  <a:pt x="0" y="0"/>
                </a:moveTo>
                <a:lnTo>
                  <a:pt x="1824879" y="0"/>
                </a:lnTo>
                <a:lnTo>
                  <a:pt x="1824879" y="2049188"/>
                </a:lnTo>
                <a:lnTo>
                  <a:pt x="0" y="20491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422662" y="-271867"/>
            <a:ext cx="5153784" cy="2576892"/>
          </a:xfrm>
          <a:custGeom>
            <a:avLst/>
            <a:gdLst/>
            <a:ahLst/>
            <a:cxnLst/>
            <a:rect l="l" t="t" r="r" b="b"/>
            <a:pathLst>
              <a:path w="5153784" h="2576892">
                <a:moveTo>
                  <a:pt x="0" y="0"/>
                </a:moveTo>
                <a:lnTo>
                  <a:pt x="5153784" y="0"/>
                </a:lnTo>
                <a:lnTo>
                  <a:pt x="5153784" y="2576892"/>
                </a:lnTo>
                <a:lnTo>
                  <a:pt x="0" y="2576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1753411" y="4910118"/>
            <a:ext cx="8696364" cy="8696364"/>
          </a:xfrm>
          <a:custGeom>
            <a:avLst/>
            <a:gdLst/>
            <a:ahLst/>
            <a:cxnLst/>
            <a:rect l="l" t="t" r="r" b="b"/>
            <a:pathLst>
              <a:path w="8696364" h="8696364">
                <a:moveTo>
                  <a:pt x="0" y="0"/>
                </a:moveTo>
                <a:lnTo>
                  <a:pt x="8696364" y="0"/>
                </a:lnTo>
                <a:lnTo>
                  <a:pt x="8696364" y="8696364"/>
                </a:lnTo>
                <a:lnTo>
                  <a:pt x="0" y="8696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17519606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6" y="0"/>
                </a:lnTo>
                <a:lnTo>
                  <a:pt x="122046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-10800000">
            <a:off x="16884741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flipH="1">
            <a:off x="0" y="8574473"/>
            <a:ext cx="1712527" cy="1712527"/>
          </a:xfrm>
          <a:custGeom>
            <a:avLst/>
            <a:gdLst/>
            <a:ahLst/>
            <a:cxnLst/>
            <a:rect l="l" t="t" r="r" b="b"/>
            <a:pathLst>
              <a:path w="1712527" h="1712527">
                <a:moveTo>
                  <a:pt x="1712527" y="0"/>
                </a:moveTo>
                <a:lnTo>
                  <a:pt x="0" y="0"/>
                </a:lnTo>
                <a:lnTo>
                  <a:pt x="0" y="1712527"/>
                </a:lnTo>
                <a:lnTo>
                  <a:pt x="1712527" y="1712527"/>
                </a:lnTo>
                <a:lnTo>
                  <a:pt x="17125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407125" y="2289440"/>
            <a:ext cx="6021176" cy="6222711"/>
            <a:chOff x="0" y="0"/>
            <a:chExt cx="6362700" cy="6575666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10"/>
              <a:stretch>
                <a:fillRect l="-35606" r="-2198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9" name="Freeform 9"/>
          <p:cNvSpPr/>
          <p:nvPr/>
        </p:nvSpPr>
        <p:spPr>
          <a:xfrm>
            <a:off x="9692750" y="805646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5"/>
                </a:lnTo>
                <a:lnTo>
                  <a:pt x="0" y="421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818597" y="904736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6"/>
                </a:lnTo>
                <a:lnTo>
                  <a:pt x="0" y="421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592915" y="357166"/>
            <a:ext cx="1890263" cy="2062445"/>
          </a:xfrm>
          <a:custGeom>
            <a:avLst/>
            <a:gdLst/>
            <a:ahLst/>
            <a:cxnLst/>
            <a:rect l="l" t="t" r="r" b="b"/>
            <a:pathLst>
              <a:path w="1890263" h="2062445">
                <a:moveTo>
                  <a:pt x="0" y="0"/>
                </a:moveTo>
                <a:lnTo>
                  <a:pt x="1890262" y="0"/>
                </a:lnTo>
                <a:lnTo>
                  <a:pt x="1890262" y="2062444"/>
                </a:lnTo>
                <a:lnTo>
                  <a:pt x="0" y="2062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/>
        </p:nvSpPr>
        <p:spPr>
          <a:xfrm>
            <a:off x="2272236" y="2772221"/>
            <a:ext cx="595857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DÉFIS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72236" y="4581646"/>
            <a:ext cx="8134889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Au niveau du personnel et des parents.  Démontrer les aspects positifs.  Plan de communication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2236" y="7366477"/>
            <a:ext cx="784237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Surtout pour nos plus vieux!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2236" y="4091213"/>
            <a:ext cx="59518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3B41C9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GESTION DU CHANGEMENT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72236" y="6885781"/>
            <a:ext cx="6444452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3B41C9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TROUVER LA BONNE FORMULE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733756" y="4894444"/>
            <a:ext cx="10155406" cy="10155406"/>
          </a:xfrm>
          <a:custGeom>
            <a:avLst/>
            <a:gdLst/>
            <a:ahLst/>
            <a:cxnLst/>
            <a:rect l="l" t="t" r="r" b="b"/>
            <a:pathLst>
              <a:path w="10155406" h="10155406">
                <a:moveTo>
                  <a:pt x="0" y="0"/>
                </a:moveTo>
                <a:lnTo>
                  <a:pt x="10155406" y="0"/>
                </a:lnTo>
                <a:lnTo>
                  <a:pt x="10155406" y="10155406"/>
                </a:lnTo>
                <a:lnTo>
                  <a:pt x="0" y="1015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3982" y="5553445"/>
            <a:ext cx="2902539" cy="2999690"/>
            <a:chOff x="0" y="0"/>
            <a:chExt cx="6362700" cy="6575666"/>
          </a:xfrm>
        </p:grpSpPr>
        <p:sp>
          <p:nvSpPr>
            <p:cNvPr id="4" name="Freeform 4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4"/>
              <a:stretch>
                <a:fillRect t="-17076" b="-1707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/>
        </p:nvSpPr>
        <p:spPr>
          <a:xfrm>
            <a:off x="299101" y="21700"/>
            <a:ext cx="1882721" cy="2435865"/>
          </a:xfrm>
          <a:custGeom>
            <a:avLst/>
            <a:gdLst/>
            <a:ahLst/>
            <a:cxnLst/>
            <a:rect l="l" t="t" r="r" b="b"/>
            <a:pathLst>
              <a:path w="1882721" h="2435865">
                <a:moveTo>
                  <a:pt x="0" y="0"/>
                </a:moveTo>
                <a:lnTo>
                  <a:pt x="1882721" y="0"/>
                </a:lnTo>
                <a:lnTo>
                  <a:pt x="1882721" y="2435865"/>
                </a:lnTo>
                <a:lnTo>
                  <a:pt x="0" y="2435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03982" y="2298660"/>
            <a:ext cx="2902539" cy="2999690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6"/>
              <a:stretch>
                <a:fillRect l="-18902" r="-18902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764550" y="2298660"/>
            <a:ext cx="2902539" cy="2999690"/>
            <a:chOff x="0" y="0"/>
            <a:chExt cx="6362700" cy="6575666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7"/>
              <a:stretch>
                <a:fillRect l="-18820" r="-18820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64550" y="5553445"/>
            <a:ext cx="2902539" cy="2999690"/>
            <a:chOff x="0" y="0"/>
            <a:chExt cx="764455" cy="7900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4455" cy="790042"/>
            </a:xfrm>
            <a:custGeom>
              <a:avLst/>
              <a:gdLst/>
              <a:ahLst/>
              <a:cxnLst/>
              <a:rect l="l" t="t" r="r" b="b"/>
              <a:pathLst>
                <a:path w="764455" h="790042">
                  <a:moveTo>
                    <a:pt x="136032" y="0"/>
                  </a:moveTo>
                  <a:lnTo>
                    <a:pt x="628423" y="0"/>
                  </a:lnTo>
                  <a:cubicBezTo>
                    <a:pt x="664501" y="0"/>
                    <a:pt x="699101" y="14332"/>
                    <a:pt x="724612" y="39843"/>
                  </a:cubicBezTo>
                  <a:cubicBezTo>
                    <a:pt x="750123" y="65354"/>
                    <a:pt x="764455" y="99954"/>
                    <a:pt x="764455" y="136032"/>
                  </a:cubicBezTo>
                  <a:lnTo>
                    <a:pt x="764455" y="654010"/>
                  </a:lnTo>
                  <a:cubicBezTo>
                    <a:pt x="764455" y="729138"/>
                    <a:pt x="703551" y="790042"/>
                    <a:pt x="628423" y="790042"/>
                  </a:cubicBezTo>
                  <a:lnTo>
                    <a:pt x="136032" y="790042"/>
                  </a:lnTo>
                  <a:cubicBezTo>
                    <a:pt x="60904" y="790042"/>
                    <a:pt x="0" y="729138"/>
                    <a:pt x="0" y="654010"/>
                  </a:cubicBezTo>
                  <a:lnTo>
                    <a:pt x="0" y="136032"/>
                  </a:lnTo>
                  <a:cubicBezTo>
                    <a:pt x="0" y="60904"/>
                    <a:pt x="60904" y="0"/>
                    <a:pt x="136032" y="0"/>
                  </a:cubicBezTo>
                  <a:close/>
                </a:path>
              </a:pathLst>
            </a:custGeom>
            <a:solidFill>
              <a:srgbClr val="3B41C9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764455" cy="790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9163637" y="2797595"/>
            <a:ext cx="6527913" cy="2321532"/>
          </a:xfrm>
          <a:prstGeom prst="rect">
            <a:avLst/>
          </a:prstGeom>
          <a:solidFill>
            <a:srgbClr val="F2BE40"/>
          </a:solid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>
            <a:off x="7667089" y="81776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6"/>
                </a:lnTo>
                <a:lnTo>
                  <a:pt x="0" y="42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/>
        </p:nvSpPr>
        <p:spPr>
          <a:xfrm>
            <a:off x="818597" y="9047367"/>
            <a:ext cx="421865" cy="421865"/>
          </a:xfrm>
          <a:custGeom>
            <a:avLst/>
            <a:gdLst/>
            <a:ahLst/>
            <a:cxnLst/>
            <a:rect l="l" t="t" r="r" b="b"/>
            <a:pathLst>
              <a:path w="421865" h="421865">
                <a:moveTo>
                  <a:pt x="0" y="0"/>
                </a:moveTo>
                <a:lnTo>
                  <a:pt x="421865" y="0"/>
                </a:lnTo>
                <a:lnTo>
                  <a:pt x="421865" y="421866"/>
                </a:lnTo>
                <a:lnTo>
                  <a:pt x="0" y="42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/>
        </p:nvSpPr>
        <p:spPr>
          <a:xfrm>
            <a:off x="8985963" y="8123397"/>
            <a:ext cx="7315200" cy="1848751"/>
          </a:xfrm>
          <a:custGeom>
            <a:avLst/>
            <a:gdLst/>
            <a:ahLst/>
            <a:cxnLst/>
            <a:rect l="l" t="t" r="r" b="b"/>
            <a:pathLst>
              <a:path w="7315200" h="1848751">
                <a:moveTo>
                  <a:pt x="0" y="0"/>
                </a:moveTo>
                <a:lnTo>
                  <a:pt x="7315200" y="0"/>
                </a:lnTo>
                <a:lnTo>
                  <a:pt x="7315200" y="1848750"/>
                </a:lnTo>
                <a:lnTo>
                  <a:pt x="0" y="1848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TextBox 17"/>
          <p:cNvSpPr txBox="1"/>
          <p:nvPr/>
        </p:nvSpPr>
        <p:spPr>
          <a:xfrm>
            <a:off x="9144000" y="874917"/>
            <a:ext cx="6733224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TÉMOIGNAGE D’UN PARENT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28994" y="6187564"/>
            <a:ext cx="2373652" cy="128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VISITE AU CCNB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69003" y="3142343"/>
            <a:ext cx="6117181" cy="208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1"/>
              </a:lnSpc>
            </a:pPr>
            <a:r>
              <a:rPr lang="en-US" sz="2979">
                <a:solidFill>
                  <a:srgbClr val="3B41C9"/>
                </a:solidFill>
                <a:latin typeface="Archive"/>
                <a:ea typeface="Archive"/>
                <a:cs typeface="Archive"/>
                <a:sym typeface="Archive"/>
              </a:rPr>
              <a:t>“Selon moi , l’école réimaginée est une des plus belles initiatives prisent pour l’éducation de nos enfants!” - Joey st-amand</a:t>
            </a:r>
          </a:p>
          <a:p>
            <a:pPr algn="l">
              <a:lnSpc>
                <a:spcPts val="2771"/>
              </a:lnSpc>
            </a:pPr>
            <a:endParaRPr lang="en-US" sz="2979">
              <a:solidFill>
                <a:srgbClr val="3B41C9"/>
              </a:solidFill>
              <a:latin typeface="Archive"/>
              <a:ea typeface="Archive"/>
              <a:cs typeface="Archive"/>
              <a:sym typeface="Archiv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574862" y="5505820"/>
            <a:ext cx="8137401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Faire un lien direct entre la matière vue à l’école et celle vue dans les cours au CCNB;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Piquer la curiosité;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Toucher des outils manuels et de précision;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Exposer à des pièces d’équipements lourds;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Participation de </a:t>
            </a:r>
            <a:r>
              <a:rPr lang="en-US" sz="2500">
                <a:solidFill>
                  <a:srgbClr val="3B41C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TOUS</a:t>
            </a:r>
            <a:r>
              <a:rPr lang="en-US" sz="2500">
                <a:solidFill>
                  <a:srgbClr val="3B41C9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24447" y="8898367"/>
            <a:ext cx="7038231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Découverte d’une nouvelle passion?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588</Words>
  <Application>Microsoft Office PowerPoint</Application>
  <PresentationFormat>Personnalisé</PresentationFormat>
  <Paragraphs>89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6" baseType="lpstr">
      <vt:lpstr>Montserrat</vt:lpstr>
      <vt:lpstr>Montserrat Classic Bold</vt:lpstr>
      <vt:lpstr>Adlery Blockletter</vt:lpstr>
      <vt:lpstr>Arial</vt:lpstr>
      <vt:lpstr>Calibri</vt:lpstr>
      <vt:lpstr>Archive</vt:lpstr>
      <vt:lpstr>Open Sans Bold</vt:lpstr>
      <vt:lpstr>Montserrat Bold</vt:lpstr>
      <vt:lpstr>Adigiana Toybox</vt:lpstr>
      <vt:lpstr>Canva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Coding School for Kids Presentation</dc:title>
  <dc:creator>Perron-Faulds, Roxane (DSF-NE)</dc:creator>
  <cp:lastModifiedBy>Perron-Faulds, Roxane (DSF-NE)</cp:lastModifiedBy>
  <cp:revision>1</cp:revision>
  <dcterms:created xsi:type="dcterms:W3CDTF">2006-08-16T00:00:00Z</dcterms:created>
  <dcterms:modified xsi:type="dcterms:W3CDTF">2024-08-22T13:35:03Z</dcterms:modified>
  <dc:identifier>DAGNGSiN8vc</dc:identifier>
</cp:coreProperties>
</file>