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66" r:id="rId5"/>
  </p:sldMasterIdLst>
  <p:notesMasterIdLst>
    <p:notesMasterId r:id="rId39"/>
  </p:notesMasterIdLst>
  <p:sldIdLst>
    <p:sldId id="279" r:id="rId6"/>
    <p:sldId id="308" r:id="rId7"/>
    <p:sldId id="360" r:id="rId8"/>
    <p:sldId id="338" r:id="rId9"/>
    <p:sldId id="353" r:id="rId10"/>
    <p:sldId id="361" r:id="rId11"/>
    <p:sldId id="362" r:id="rId12"/>
    <p:sldId id="342" r:id="rId13"/>
    <p:sldId id="343" r:id="rId14"/>
    <p:sldId id="312" r:id="rId15"/>
    <p:sldId id="326" r:id="rId16"/>
    <p:sldId id="355" r:id="rId17"/>
    <p:sldId id="340" r:id="rId18"/>
    <p:sldId id="321" r:id="rId19"/>
    <p:sldId id="344" r:id="rId20"/>
    <p:sldId id="260" r:id="rId21"/>
    <p:sldId id="359" r:id="rId22"/>
    <p:sldId id="345" r:id="rId23"/>
    <p:sldId id="356" r:id="rId24"/>
    <p:sldId id="346" r:id="rId25"/>
    <p:sldId id="357" r:id="rId26"/>
    <p:sldId id="347" r:id="rId27"/>
    <p:sldId id="351" r:id="rId28"/>
    <p:sldId id="354" r:id="rId29"/>
    <p:sldId id="348" r:id="rId30"/>
    <p:sldId id="310" r:id="rId31"/>
    <p:sldId id="300" r:id="rId32"/>
    <p:sldId id="349" r:id="rId33"/>
    <p:sldId id="358" r:id="rId34"/>
    <p:sldId id="350" r:id="rId35"/>
    <p:sldId id="297" r:id="rId36"/>
    <p:sldId id="367" r:id="rId37"/>
    <p:sldId id="369"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B26"/>
    <a:srgbClr val="42486A"/>
    <a:srgbClr val="3B4663"/>
    <a:srgbClr val="37455E"/>
    <a:srgbClr val="8AE3FE"/>
    <a:srgbClr val="9DE7FF"/>
    <a:srgbClr val="F15D56"/>
    <a:srgbClr val="534D7C"/>
    <a:srgbClr val="C02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79D71-F044-43DD-B6D3-210716E017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B1791BD-D39C-410A-9564-B4EAF513203A}">
      <dgm:prSet/>
      <dgm:spPr/>
      <dgm:t>
        <a:bodyPr/>
        <a:lstStyle/>
        <a:p>
          <a:r>
            <a:rPr lang="en-US" b="1"/>
            <a:t>Plan de </a:t>
          </a:r>
          <a:r>
            <a:rPr lang="en-US" b="1" err="1"/>
            <a:t>l’atelier</a:t>
          </a:r>
          <a:endParaRPr lang="en-US"/>
        </a:p>
      </dgm:t>
    </dgm:pt>
    <dgm:pt modelId="{39816884-28EE-4EF8-9F13-A836E452489B}" type="parTrans" cxnId="{7CB18D72-3BDE-4A81-A3C7-25E57BE3B2A2}">
      <dgm:prSet/>
      <dgm:spPr/>
      <dgm:t>
        <a:bodyPr/>
        <a:lstStyle/>
        <a:p>
          <a:endParaRPr lang="en-US"/>
        </a:p>
      </dgm:t>
    </dgm:pt>
    <dgm:pt modelId="{FA4018F2-6038-44A6-891B-C420D2190725}" type="sibTrans" cxnId="{7CB18D72-3BDE-4A81-A3C7-25E57BE3B2A2}">
      <dgm:prSet/>
      <dgm:spPr/>
      <dgm:t>
        <a:bodyPr/>
        <a:lstStyle/>
        <a:p>
          <a:endParaRPr lang="en-US"/>
        </a:p>
      </dgm:t>
    </dgm:pt>
    <dgm:pt modelId="{F42751D0-F588-4024-A86B-733020C207B0}">
      <dgm:prSet/>
      <dgm:spPr/>
      <dgm:t>
        <a:bodyPr/>
        <a:lstStyle/>
        <a:p>
          <a:r>
            <a:rPr lang="en-US" b="1">
              <a:solidFill>
                <a:schemeClr val="bg2">
                  <a:lumMod val="50000"/>
                </a:schemeClr>
              </a:solidFill>
            </a:rPr>
            <a:t>Mise </a:t>
          </a:r>
          <a:r>
            <a:rPr lang="en-US" b="1" err="1">
              <a:solidFill>
                <a:schemeClr val="bg2">
                  <a:lumMod val="50000"/>
                </a:schemeClr>
              </a:solidFill>
            </a:rPr>
            <a:t>en</a:t>
          </a:r>
          <a:r>
            <a:rPr lang="en-US" b="1">
              <a:solidFill>
                <a:schemeClr val="bg2">
                  <a:lumMod val="50000"/>
                </a:schemeClr>
              </a:solidFill>
            </a:rPr>
            <a:t> </a:t>
          </a:r>
          <a:r>
            <a:rPr lang="en-US" b="1" err="1">
              <a:solidFill>
                <a:schemeClr val="bg2">
                  <a:lumMod val="50000"/>
                </a:schemeClr>
              </a:solidFill>
            </a:rPr>
            <a:t>contexte</a:t>
          </a:r>
          <a:endParaRPr lang="en-US" b="1">
            <a:solidFill>
              <a:schemeClr val="bg2">
                <a:lumMod val="50000"/>
              </a:schemeClr>
            </a:solidFill>
          </a:endParaRPr>
        </a:p>
      </dgm:t>
    </dgm:pt>
    <dgm:pt modelId="{DB9C50DF-CEDE-45B2-81E9-57E8CCDFBF78}" type="parTrans" cxnId="{C6101DA8-4A25-4141-937B-AB97F2884FA7}">
      <dgm:prSet/>
      <dgm:spPr/>
      <dgm:t>
        <a:bodyPr/>
        <a:lstStyle/>
        <a:p>
          <a:endParaRPr lang="en-US"/>
        </a:p>
      </dgm:t>
    </dgm:pt>
    <dgm:pt modelId="{3AE8124B-E3D4-415F-A076-B2C46CF472A7}" type="sibTrans" cxnId="{C6101DA8-4A25-4141-937B-AB97F2884FA7}">
      <dgm:prSet/>
      <dgm:spPr/>
      <dgm:t>
        <a:bodyPr/>
        <a:lstStyle/>
        <a:p>
          <a:endParaRPr lang="en-US"/>
        </a:p>
      </dgm:t>
    </dgm:pt>
    <dgm:pt modelId="{5D298BAD-1640-412F-8794-D73FCFB8C2BE}">
      <dgm:prSet/>
      <dgm:spPr/>
      <dgm:t>
        <a:bodyPr/>
        <a:lstStyle/>
        <a:p>
          <a:r>
            <a:rPr lang="en-US" b="1" err="1">
              <a:solidFill>
                <a:schemeClr val="bg2">
                  <a:lumMod val="50000"/>
                </a:schemeClr>
              </a:solidFill>
            </a:rPr>
            <a:t>Définition</a:t>
          </a:r>
          <a:endParaRPr lang="en-US" b="1">
            <a:solidFill>
              <a:schemeClr val="bg2">
                <a:lumMod val="50000"/>
              </a:schemeClr>
            </a:solidFill>
          </a:endParaRPr>
        </a:p>
      </dgm:t>
    </dgm:pt>
    <dgm:pt modelId="{2F2E0211-9791-4155-A8EF-FA604B0AE427}" type="parTrans" cxnId="{76CFB63B-1635-4996-A19E-E29E30BD7F09}">
      <dgm:prSet/>
      <dgm:spPr/>
      <dgm:t>
        <a:bodyPr/>
        <a:lstStyle/>
        <a:p>
          <a:endParaRPr lang="en-US"/>
        </a:p>
      </dgm:t>
    </dgm:pt>
    <dgm:pt modelId="{D675F9E0-9499-49D1-95E5-88C123783BDD}" type="sibTrans" cxnId="{76CFB63B-1635-4996-A19E-E29E30BD7F09}">
      <dgm:prSet/>
      <dgm:spPr/>
      <dgm:t>
        <a:bodyPr/>
        <a:lstStyle/>
        <a:p>
          <a:endParaRPr lang="en-US"/>
        </a:p>
      </dgm:t>
    </dgm:pt>
    <dgm:pt modelId="{97BEC7E6-CF26-457B-8BBD-D9B7B1476F62}">
      <dgm:prSet/>
      <dgm:spPr/>
      <dgm:t>
        <a:bodyPr/>
        <a:lstStyle/>
        <a:p>
          <a:r>
            <a:rPr lang="en-US" b="1">
              <a:solidFill>
                <a:schemeClr val="bg2">
                  <a:lumMod val="50000"/>
                </a:schemeClr>
              </a:solidFill>
            </a:rPr>
            <a:t>Types </a:t>
          </a:r>
          <a:r>
            <a:rPr lang="en-US" b="1" err="1">
              <a:solidFill>
                <a:schemeClr val="bg2">
                  <a:lumMod val="50000"/>
                </a:schemeClr>
              </a:solidFill>
              <a:latin typeface="Century Gothic" panose="020B0502020202020204"/>
            </a:rPr>
            <a:t>d’apprentissages</a:t>
          </a:r>
          <a:r>
            <a:rPr lang="en-US" b="1">
              <a:solidFill>
                <a:schemeClr val="bg2">
                  <a:lumMod val="50000"/>
                </a:schemeClr>
              </a:solidFill>
            </a:rPr>
            <a:t> </a:t>
          </a:r>
          <a:r>
            <a:rPr lang="en-US" b="1" err="1">
              <a:solidFill>
                <a:schemeClr val="bg2">
                  <a:lumMod val="50000"/>
                </a:schemeClr>
              </a:solidFill>
              <a:latin typeface="Century Gothic" panose="020B0502020202020204"/>
            </a:rPr>
            <a:t>expérientiels</a:t>
          </a:r>
          <a:endParaRPr lang="en-US" b="1" err="1">
            <a:solidFill>
              <a:schemeClr val="bg2">
                <a:lumMod val="50000"/>
              </a:schemeClr>
            </a:solidFill>
          </a:endParaRPr>
        </a:p>
      </dgm:t>
    </dgm:pt>
    <dgm:pt modelId="{9769586E-EB8D-43F2-B094-A31788A909FD}" type="parTrans" cxnId="{CEE9F1AD-60FE-4E90-B679-CF4F23D4F268}">
      <dgm:prSet/>
      <dgm:spPr/>
      <dgm:t>
        <a:bodyPr/>
        <a:lstStyle/>
        <a:p>
          <a:endParaRPr lang="en-US"/>
        </a:p>
      </dgm:t>
    </dgm:pt>
    <dgm:pt modelId="{CDC6CC7D-E428-4393-8F02-16D9129B906A}" type="sibTrans" cxnId="{CEE9F1AD-60FE-4E90-B679-CF4F23D4F268}">
      <dgm:prSet/>
      <dgm:spPr/>
      <dgm:t>
        <a:bodyPr/>
        <a:lstStyle/>
        <a:p>
          <a:endParaRPr lang="en-US"/>
        </a:p>
      </dgm:t>
    </dgm:pt>
    <dgm:pt modelId="{53CD40A8-323C-4F14-8FE8-FFA2F54D2CA7}">
      <dgm:prSet/>
      <dgm:spPr/>
      <dgm:t>
        <a:bodyPr/>
        <a:lstStyle/>
        <a:p>
          <a:r>
            <a:rPr lang="en-US" b="1">
              <a:solidFill>
                <a:schemeClr val="bg2">
                  <a:lumMod val="50000"/>
                </a:schemeClr>
              </a:solidFill>
            </a:rPr>
            <a:t>Développement de </a:t>
          </a:r>
          <a:r>
            <a:rPr lang="en-US" b="1" err="1">
              <a:solidFill>
                <a:schemeClr val="bg2">
                  <a:lumMod val="50000"/>
                </a:schemeClr>
              </a:solidFill>
            </a:rPr>
            <a:t>compétences</a:t>
          </a:r>
          <a:endParaRPr lang="en-US" b="1">
            <a:solidFill>
              <a:schemeClr val="bg2">
                <a:lumMod val="50000"/>
              </a:schemeClr>
            </a:solidFill>
          </a:endParaRPr>
        </a:p>
      </dgm:t>
    </dgm:pt>
    <dgm:pt modelId="{B60D82DC-6BD5-4950-AB4C-3CF32BD387A5}" type="parTrans" cxnId="{FF7A36DF-626C-4EC9-8579-1C3DFC03967C}">
      <dgm:prSet/>
      <dgm:spPr/>
      <dgm:t>
        <a:bodyPr/>
        <a:lstStyle/>
        <a:p>
          <a:endParaRPr lang="en-US"/>
        </a:p>
      </dgm:t>
    </dgm:pt>
    <dgm:pt modelId="{6830BFDF-82A6-4818-8BF5-AD795B35251F}" type="sibTrans" cxnId="{FF7A36DF-626C-4EC9-8579-1C3DFC03967C}">
      <dgm:prSet/>
      <dgm:spPr/>
      <dgm:t>
        <a:bodyPr/>
        <a:lstStyle/>
        <a:p>
          <a:endParaRPr lang="en-US"/>
        </a:p>
      </dgm:t>
    </dgm:pt>
    <dgm:pt modelId="{0A444D0A-A055-4ACE-B693-D1E565A8C084}">
      <dgm:prSet/>
      <dgm:spPr/>
      <dgm:t>
        <a:bodyPr/>
        <a:lstStyle/>
        <a:p>
          <a:r>
            <a:rPr lang="en-US" b="1">
              <a:solidFill>
                <a:schemeClr val="bg2">
                  <a:lumMod val="50000"/>
                </a:schemeClr>
              </a:solidFill>
            </a:rPr>
            <a:t>Phases</a:t>
          </a:r>
        </a:p>
      </dgm:t>
    </dgm:pt>
    <dgm:pt modelId="{04B21170-8899-4AAB-AC08-2E3734DD16A7}" type="parTrans" cxnId="{47412F6E-7581-49C0-85EC-DD7982B38ED7}">
      <dgm:prSet/>
      <dgm:spPr/>
      <dgm:t>
        <a:bodyPr/>
        <a:lstStyle/>
        <a:p>
          <a:endParaRPr lang="en-US"/>
        </a:p>
      </dgm:t>
    </dgm:pt>
    <dgm:pt modelId="{9573E452-5917-4940-910D-C8FA431EDB49}" type="sibTrans" cxnId="{47412F6E-7581-49C0-85EC-DD7982B38ED7}">
      <dgm:prSet/>
      <dgm:spPr/>
      <dgm:t>
        <a:bodyPr/>
        <a:lstStyle/>
        <a:p>
          <a:endParaRPr lang="en-US"/>
        </a:p>
      </dgm:t>
    </dgm:pt>
    <dgm:pt modelId="{F6A08540-83B4-4DE4-9B60-C8DC75B88F69}">
      <dgm:prSet/>
      <dgm:spPr/>
      <dgm:t>
        <a:bodyPr/>
        <a:lstStyle/>
        <a:p>
          <a:r>
            <a:rPr lang="en-US" b="1">
              <a:solidFill>
                <a:schemeClr val="bg2">
                  <a:lumMod val="50000"/>
                </a:schemeClr>
              </a:solidFill>
            </a:rPr>
            <a:t>Démarche </a:t>
          </a:r>
          <a:r>
            <a:rPr lang="en-US" b="1" err="1">
              <a:solidFill>
                <a:schemeClr val="bg2">
                  <a:lumMod val="50000"/>
                </a:schemeClr>
              </a:solidFill>
            </a:rPr>
            <a:t>éducative</a:t>
          </a:r>
          <a:endParaRPr lang="en-US" b="1">
            <a:solidFill>
              <a:schemeClr val="bg2">
                <a:lumMod val="50000"/>
              </a:schemeClr>
            </a:solidFill>
          </a:endParaRPr>
        </a:p>
      </dgm:t>
    </dgm:pt>
    <dgm:pt modelId="{20C49D29-8981-4E08-992D-AC1329A493C0}" type="parTrans" cxnId="{F1A006BB-8A19-46AF-83F5-F9D07C6FE64A}">
      <dgm:prSet/>
      <dgm:spPr/>
      <dgm:t>
        <a:bodyPr/>
        <a:lstStyle/>
        <a:p>
          <a:endParaRPr lang="en-US"/>
        </a:p>
      </dgm:t>
    </dgm:pt>
    <dgm:pt modelId="{C5138C5E-0007-409F-A6D4-3CA3FBB9260C}" type="sibTrans" cxnId="{F1A006BB-8A19-46AF-83F5-F9D07C6FE64A}">
      <dgm:prSet/>
      <dgm:spPr/>
      <dgm:t>
        <a:bodyPr/>
        <a:lstStyle/>
        <a:p>
          <a:endParaRPr lang="en-US"/>
        </a:p>
      </dgm:t>
    </dgm:pt>
    <dgm:pt modelId="{7DF965D2-880F-45FA-9EF0-3770E96F6A60}">
      <dgm:prSet/>
      <dgm:spPr/>
      <dgm:t>
        <a:bodyPr/>
        <a:lstStyle/>
        <a:p>
          <a:r>
            <a:rPr lang="en-US" b="1">
              <a:solidFill>
                <a:schemeClr val="bg2">
                  <a:lumMod val="50000"/>
                </a:schemeClr>
              </a:solidFill>
            </a:rPr>
            <a:t>Connaissance de soi</a:t>
          </a:r>
        </a:p>
      </dgm:t>
    </dgm:pt>
    <dgm:pt modelId="{C7C3F065-27C1-40B9-B690-3072D135A633}" type="parTrans" cxnId="{E8BF3582-E6C3-48BD-8EA5-851E7DB00E78}">
      <dgm:prSet/>
      <dgm:spPr/>
      <dgm:t>
        <a:bodyPr/>
        <a:lstStyle/>
        <a:p>
          <a:endParaRPr lang="en-US"/>
        </a:p>
      </dgm:t>
    </dgm:pt>
    <dgm:pt modelId="{8147490A-A7F7-406D-90CA-7202A6ED963A}" type="sibTrans" cxnId="{E8BF3582-E6C3-48BD-8EA5-851E7DB00E78}">
      <dgm:prSet/>
      <dgm:spPr/>
      <dgm:t>
        <a:bodyPr/>
        <a:lstStyle/>
        <a:p>
          <a:endParaRPr lang="en-US"/>
        </a:p>
      </dgm:t>
    </dgm:pt>
    <dgm:pt modelId="{DACFE521-22C9-4DF6-80DA-57CCD1CA351A}">
      <dgm:prSet/>
      <dgm:spPr/>
      <dgm:t>
        <a:bodyPr/>
        <a:lstStyle/>
        <a:p>
          <a:r>
            <a:rPr lang="en-US" b="1" err="1">
              <a:solidFill>
                <a:schemeClr val="bg2">
                  <a:lumMod val="50000"/>
                </a:schemeClr>
              </a:solidFill>
            </a:rPr>
            <a:t>Personnes</a:t>
          </a:r>
          <a:r>
            <a:rPr lang="en-US" b="1">
              <a:solidFill>
                <a:schemeClr val="bg2">
                  <a:lumMod val="50000"/>
                </a:schemeClr>
              </a:solidFill>
            </a:rPr>
            <a:t> </a:t>
          </a:r>
          <a:r>
            <a:rPr lang="en-US" b="1" err="1">
              <a:solidFill>
                <a:schemeClr val="bg2">
                  <a:lumMod val="50000"/>
                </a:schemeClr>
              </a:solidFill>
            </a:rPr>
            <a:t>clés</a:t>
          </a:r>
          <a:endParaRPr lang="en-US" b="1">
            <a:solidFill>
              <a:schemeClr val="bg2">
                <a:lumMod val="50000"/>
              </a:schemeClr>
            </a:solidFill>
          </a:endParaRPr>
        </a:p>
      </dgm:t>
    </dgm:pt>
    <dgm:pt modelId="{375BD891-779A-4574-8653-156ADF478E3A}" type="parTrans" cxnId="{3BFBCA49-1315-4963-9BAA-103683F863CC}">
      <dgm:prSet/>
      <dgm:spPr/>
      <dgm:t>
        <a:bodyPr/>
        <a:lstStyle/>
        <a:p>
          <a:endParaRPr lang="en-US"/>
        </a:p>
      </dgm:t>
    </dgm:pt>
    <dgm:pt modelId="{224527C9-F07C-42BF-857B-C57F6F5F55C2}" type="sibTrans" cxnId="{3BFBCA49-1315-4963-9BAA-103683F863CC}">
      <dgm:prSet/>
      <dgm:spPr/>
      <dgm:t>
        <a:bodyPr/>
        <a:lstStyle/>
        <a:p>
          <a:endParaRPr lang="en-US"/>
        </a:p>
      </dgm:t>
    </dgm:pt>
    <dgm:pt modelId="{2A8C25F2-1F75-4BC1-87D9-B67888D62FD8}">
      <dgm:prSet/>
      <dgm:spPr/>
      <dgm:t>
        <a:bodyPr/>
        <a:lstStyle/>
        <a:p>
          <a:r>
            <a:rPr lang="en-US" b="1" err="1">
              <a:solidFill>
                <a:schemeClr val="bg2">
                  <a:lumMod val="50000"/>
                </a:schemeClr>
              </a:solidFill>
            </a:rPr>
            <a:t>Réalisations</a:t>
          </a:r>
          <a:r>
            <a:rPr lang="en-US" b="1">
              <a:solidFill>
                <a:schemeClr val="bg2">
                  <a:lumMod val="50000"/>
                </a:schemeClr>
              </a:solidFill>
            </a:rPr>
            <a:t> 23-24</a:t>
          </a:r>
        </a:p>
      </dgm:t>
    </dgm:pt>
    <dgm:pt modelId="{BC718D3E-105F-4A8F-AB9E-DFD17E584EAA}" type="parTrans" cxnId="{8C855739-0F02-41B1-8286-545F365195B3}">
      <dgm:prSet/>
      <dgm:spPr/>
      <dgm:t>
        <a:bodyPr/>
        <a:lstStyle/>
        <a:p>
          <a:endParaRPr lang="en-US"/>
        </a:p>
      </dgm:t>
    </dgm:pt>
    <dgm:pt modelId="{4366C453-C1A9-41EE-8349-9B471720BD3D}" type="sibTrans" cxnId="{8C855739-0F02-41B1-8286-545F365195B3}">
      <dgm:prSet/>
      <dgm:spPr/>
      <dgm:t>
        <a:bodyPr/>
        <a:lstStyle/>
        <a:p>
          <a:endParaRPr lang="en-US"/>
        </a:p>
      </dgm:t>
    </dgm:pt>
    <dgm:pt modelId="{B8832331-E8A4-49F9-9F5B-227E6935F452}" type="pres">
      <dgm:prSet presAssocID="{85579D71-F044-43DD-B6D3-210716E0172B}" presName="linear" presStyleCnt="0">
        <dgm:presLayoutVars>
          <dgm:animLvl val="lvl"/>
          <dgm:resizeHandles val="exact"/>
        </dgm:presLayoutVars>
      </dgm:prSet>
      <dgm:spPr/>
    </dgm:pt>
    <dgm:pt modelId="{3CDA53FD-202C-4B8A-945A-A1309B414C26}" type="pres">
      <dgm:prSet presAssocID="{AB1791BD-D39C-410A-9564-B4EAF513203A}" presName="parentText" presStyleLbl="node1" presStyleIdx="0" presStyleCnt="1">
        <dgm:presLayoutVars>
          <dgm:chMax val="0"/>
          <dgm:bulletEnabled val="1"/>
        </dgm:presLayoutVars>
      </dgm:prSet>
      <dgm:spPr/>
    </dgm:pt>
    <dgm:pt modelId="{18C85A92-9A01-4C91-9029-04F66C3C59D1}" type="pres">
      <dgm:prSet presAssocID="{AB1791BD-D39C-410A-9564-B4EAF513203A}" presName="childText" presStyleLbl="revTx" presStyleIdx="0" presStyleCnt="1" custLinFactNeighborY="12721">
        <dgm:presLayoutVars>
          <dgm:bulletEnabled val="1"/>
        </dgm:presLayoutVars>
      </dgm:prSet>
      <dgm:spPr/>
    </dgm:pt>
  </dgm:ptLst>
  <dgm:cxnLst>
    <dgm:cxn modelId="{0827F305-F3E3-477E-9B30-6ED2D5F1818E}" type="presOf" srcId="{0A444D0A-A055-4ACE-B693-D1E565A8C084}" destId="{18C85A92-9A01-4C91-9029-04F66C3C59D1}" srcOrd="0" destOrd="4" presId="urn:microsoft.com/office/officeart/2005/8/layout/vList2"/>
    <dgm:cxn modelId="{8D670007-BA68-4E5F-892B-DB31C55D8635}" type="presOf" srcId="{5D298BAD-1640-412F-8794-D73FCFB8C2BE}" destId="{18C85A92-9A01-4C91-9029-04F66C3C59D1}" srcOrd="0" destOrd="1" presId="urn:microsoft.com/office/officeart/2005/8/layout/vList2"/>
    <dgm:cxn modelId="{2BF51A12-53B2-45E6-B3F9-685184EFFA2A}" type="presOf" srcId="{F42751D0-F588-4024-A86B-733020C207B0}" destId="{18C85A92-9A01-4C91-9029-04F66C3C59D1}" srcOrd="0" destOrd="0" presId="urn:microsoft.com/office/officeart/2005/8/layout/vList2"/>
    <dgm:cxn modelId="{ED5F8D1F-091B-4B49-8C10-B47EEFAF7BB9}" type="presOf" srcId="{AB1791BD-D39C-410A-9564-B4EAF513203A}" destId="{3CDA53FD-202C-4B8A-945A-A1309B414C26}" srcOrd="0" destOrd="0" presId="urn:microsoft.com/office/officeart/2005/8/layout/vList2"/>
    <dgm:cxn modelId="{7C7C1426-82AC-460B-A878-98CC8E927590}" type="presOf" srcId="{F6A08540-83B4-4DE4-9B60-C8DC75B88F69}" destId="{18C85A92-9A01-4C91-9029-04F66C3C59D1}" srcOrd="0" destOrd="5" presId="urn:microsoft.com/office/officeart/2005/8/layout/vList2"/>
    <dgm:cxn modelId="{411FAB2F-C890-454C-A441-887595B2CE78}" type="presOf" srcId="{53CD40A8-323C-4F14-8FE8-FFA2F54D2CA7}" destId="{18C85A92-9A01-4C91-9029-04F66C3C59D1}" srcOrd="0" destOrd="3" presId="urn:microsoft.com/office/officeart/2005/8/layout/vList2"/>
    <dgm:cxn modelId="{8C855739-0F02-41B1-8286-545F365195B3}" srcId="{AB1791BD-D39C-410A-9564-B4EAF513203A}" destId="{2A8C25F2-1F75-4BC1-87D9-B67888D62FD8}" srcOrd="8" destOrd="0" parTransId="{BC718D3E-105F-4A8F-AB9E-DFD17E584EAA}" sibTransId="{4366C453-C1A9-41EE-8349-9B471720BD3D}"/>
    <dgm:cxn modelId="{76CFB63B-1635-4996-A19E-E29E30BD7F09}" srcId="{AB1791BD-D39C-410A-9564-B4EAF513203A}" destId="{5D298BAD-1640-412F-8794-D73FCFB8C2BE}" srcOrd="1" destOrd="0" parTransId="{2F2E0211-9791-4155-A8EF-FA604B0AE427}" sibTransId="{D675F9E0-9499-49D1-95E5-88C123783BDD}"/>
    <dgm:cxn modelId="{A129BD60-C00A-4EF0-A2C9-33F5C4696E37}" type="presOf" srcId="{97BEC7E6-CF26-457B-8BBD-D9B7B1476F62}" destId="{18C85A92-9A01-4C91-9029-04F66C3C59D1}" srcOrd="0" destOrd="2" presId="urn:microsoft.com/office/officeart/2005/8/layout/vList2"/>
    <dgm:cxn modelId="{7FBDD841-FF82-40ED-B51A-62D314CEB790}" type="presOf" srcId="{7DF965D2-880F-45FA-9EF0-3770E96F6A60}" destId="{18C85A92-9A01-4C91-9029-04F66C3C59D1}" srcOrd="0" destOrd="6" presId="urn:microsoft.com/office/officeart/2005/8/layout/vList2"/>
    <dgm:cxn modelId="{3BFBCA49-1315-4963-9BAA-103683F863CC}" srcId="{AB1791BD-D39C-410A-9564-B4EAF513203A}" destId="{DACFE521-22C9-4DF6-80DA-57CCD1CA351A}" srcOrd="7" destOrd="0" parTransId="{375BD891-779A-4574-8653-156ADF478E3A}" sibTransId="{224527C9-F07C-42BF-857B-C57F6F5F55C2}"/>
    <dgm:cxn modelId="{47412F6E-7581-49C0-85EC-DD7982B38ED7}" srcId="{AB1791BD-D39C-410A-9564-B4EAF513203A}" destId="{0A444D0A-A055-4ACE-B693-D1E565A8C084}" srcOrd="4" destOrd="0" parTransId="{04B21170-8899-4AAB-AC08-2E3734DD16A7}" sibTransId="{9573E452-5917-4940-910D-C8FA431EDB49}"/>
    <dgm:cxn modelId="{9078FC70-D7EA-4707-AB77-A9882696C5B8}" type="presOf" srcId="{DACFE521-22C9-4DF6-80DA-57CCD1CA351A}" destId="{18C85A92-9A01-4C91-9029-04F66C3C59D1}" srcOrd="0" destOrd="7" presId="urn:microsoft.com/office/officeart/2005/8/layout/vList2"/>
    <dgm:cxn modelId="{7CB18D72-3BDE-4A81-A3C7-25E57BE3B2A2}" srcId="{85579D71-F044-43DD-B6D3-210716E0172B}" destId="{AB1791BD-D39C-410A-9564-B4EAF513203A}" srcOrd="0" destOrd="0" parTransId="{39816884-28EE-4EF8-9F13-A836E452489B}" sibTransId="{FA4018F2-6038-44A6-891B-C420D2190725}"/>
    <dgm:cxn modelId="{E8BF3582-E6C3-48BD-8EA5-851E7DB00E78}" srcId="{AB1791BD-D39C-410A-9564-B4EAF513203A}" destId="{7DF965D2-880F-45FA-9EF0-3770E96F6A60}" srcOrd="6" destOrd="0" parTransId="{C7C3F065-27C1-40B9-B690-3072D135A633}" sibTransId="{8147490A-A7F7-406D-90CA-7202A6ED963A}"/>
    <dgm:cxn modelId="{44DD12A1-1009-4EBE-B706-DFCE94582980}" type="presOf" srcId="{2A8C25F2-1F75-4BC1-87D9-B67888D62FD8}" destId="{18C85A92-9A01-4C91-9029-04F66C3C59D1}" srcOrd="0" destOrd="8" presId="urn:microsoft.com/office/officeart/2005/8/layout/vList2"/>
    <dgm:cxn modelId="{C6101DA8-4A25-4141-937B-AB97F2884FA7}" srcId="{AB1791BD-D39C-410A-9564-B4EAF513203A}" destId="{F42751D0-F588-4024-A86B-733020C207B0}" srcOrd="0" destOrd="0" parTransId="{DB9C50DF-CEDE-45B2-81E9-57E8CCDFBF78}" sibTransId="{3AE8124B-E3D4-415F-A076-B2C46CF472A7}"/>
    <dgm:cxn modelId="{CEE9F1AD-60FE-4E90-B679-CF4F23D4F268}" srcId="{AB1791BD-D39C-410A-9564-B4EAF513203A}" destId="{97BEC7E6-CF26-457B-8BBD-D9B7B1476F62}" srcOrd="2" destOrd="0" parTransId="{9769586E-EB8D-43F2-B094-A31788A909FD}" sibTransId="{CDC6CC7D-E428-4393-8F02-16D9129B906A}"/>
    <dgm:cxn modelId="{F1A006BB-8A19-46AF-83F5-F9D07C6FE64A}" srcId="{AB1791BD-D39C-410A-9564-B4EAF513203A}" destId="{F6A08540-83B4-4DE4-9B60-C8DC75B88F69}" srcOrd="5" destOrd="0" parTransId="{20C49D29-8981-4E08-992D-AC1329A493C0}" sibTransId="{C5138C5E-0007-409F-A6D4-3CA3FBB9260C}"/>
    <dgm:cxn modelId="{7615B8C8-4ABD-4874-AD47-FBA564E093D1}" type="presOf" srcId="{85579D71-F044-43DD-B6D3-210716E0172B}" destId="{B8832331-E8A4-49F9-9F5B-227E6935F452}" srcOrd="0" destOrd="0" presId="urn:microsoft.com/office/officeart/2005/8/layout/vList2"/>
    <dgm:cxn modelId="{FF7A36DF-626C-4EC9-8579-1C3DFC03967C}" srcId="{AB1791BD-D39C-410A-9564-B4EAF513203A}" destId="{53CD40A8-323C-4F14-8FE8-FFA2F54D2CA7}" srcOrd="3" destOrd="0" parTransId="{B60D82DC-6BD5-4950-AB4C-3CF32BD387A5}" sibTransId="{6830BFDF-82A6-4818-8BF5-AD795B35251F}"/>
    <dgm:cxn modelId="{6F601BBD-FB32-4894-A1FB-9E76A690952C}" type="presParOf" srcId="{B8832331-E8A4-49F9-9F5B-227E6935F452}" destId="{3CDA53FD-202C-4B8A-945A-A1309B414C26}" srcOrd="0" destOrd="0" presId="urn:microsoft.com/office/officeart/2005/8/layout/vList2"/>
    <dgm:cxn modelId="{38D0309E-5BE2-4FA8-80E9-646570C58971}" type="presParOf" srcId="{B8832331-E8A4-49F9-9F5B-227E6935F452}" destId="{18C85A92-9A01-4C91-9029-04F66C3C59D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A53FD-202C-4B8A-945A-A1309B414C26}">
      <dsp:nvSpPr>
        <dsp:cNvPr id="0" name=""/>
        <dsp:cNvSpPr/>
      </dsp:nvSpPr>
      <dsp:spPr>
        <a:xfrm>
          <a:off x="0" y="127739"/>
          <a:ext cx="4072673"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Plan de </a:t>
          </a:r>
          <a:r>
            <a:rPr lang="en-US" sz="3100" b="1" kern="1200" err="1"/>
            <a:t>l’atelier</a:t>
          </a:r>
          <a:endParaRPr lang="en-US" sz="3100" kern="1200"/>
        </a:p>
      </dsp:txBody>
      <dsp:txXfrm>
        <a:off x="36296" y="164035"/>
        <a:ext cx="4000081" cy="670943"/>
      </dsp:txXfrm>
    </dsp:sp>
    <dsp:sp modelId="{18C85A92-9A01-4C91-9029-04F66C3C59D1}">
      <dsp:nvSpPr>
        <dsp:cNvPr id="0" name=""/>
        <dsp:cNvSpPr/>
      </dsp:nvSpPr>
      <dsp:spPr>
        <a:xfrm>
          <a:off x="0" y="965860"/>
          <a:ext cx="4072673" cy="4363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30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Mise </a:t>
          </a:r>
          <a:r>
            <a:rPr lang="en-US" sz="2400" b="1" kern="1200" err="1">
              <a:solidFill>
                <a:schemeClr val="bg2">
                  <a:lumMod val="50000"/>
                </a:schemeClr>
              </a:solidFill>
            </a:rPr>
            <a:t>en</a:t>
          </a:r>
          <a:r>
            <a:rPr lang="en-US" sz="2400" b="1" kern="1200">
              <a:solidFill>
                <a:schemeClr val="bg2">
                  <a:lumMod val="50000"/>
                </a:schemeClr>
              </a:solidFill>
            </a:rPr>
            <a:t> </a:t>
          </a:r>
          <a:r>
            <a:rPr lang="en-US" sz="2400" b="1" kern="1200" err="1">
              <a:solidFill>
                <a:schemeClr val="bg2">
                  <a:lumMod val="50000"/>
                </a:schemeClr>
              </a:solidFill>
            </a:rPr>
            <a:t>contexte</a:t>
          </a:r>
          <a:endParaRPr lang="en-US" sz="2400" b="1" kern="1200">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err="1">
              <a:solidFill>
                <a:schemeClr val="bg2">
                  <a:lumMod val="50000"/>
                </a:schemeClr>
              </a:solidFill>
            </a:rPr>
            <a:t>Définition</a:t>
          </a:r>
          <a:endParaRPr lang="en-US" sz="2400" b="1" kern="1200">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Types </a:t>
          </a:r>
          <a:r>
            <a:rPr lang="en-US" sz="2400" b="1" kern="1200" err="1">
              <a:solidFill>
                <a:schemeClr val="bg2">
                  <a:lumMod val="50000"/>
                </a:schemeClr>
              </a:solidFill>
              <a:latin typeface="Century Gothic" panose="020B0502020202020204"/>
            </a:rPr>
            <a:t>d’apprentissages</a:t>
          </a:r>
          <a:r>
            <a:rPr lang="en-US" sz="2400" b="1" kern="1200">
              <a:solidFill>
                <a:schemeClr val="bg2">
                  <a:lumMod val="50000"/>
                </a:schemeClr>
              </a:solidFill>
            </a:rPr>
            <a:t> </a:t>
          </a:r>
          <a:r>
            <a:rPr lang="en-US" sz="2400" b="1" kern="1200" err="1">
              <a:solidFill>
                <a:schemeClr val="bg2">
                  <a:lumMod val="50000"/>
                </a:schemeClr>
              </a:solidFill>
              <a:latin typeface="Century Gothic" panose="020B0502020202020204"/>
            </a:rPr>
            <a:t>expérientiels</a:t>
          </a:r>
          <a:endParaRPr lang="en-US" sz="2400" b="1" kern="1200" err="1">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Développement de </a:t>
          </a:r>
          <a:r>
            <a:rPr lang="en-US" sz="2400" b="1" kern="1200" err="1">
              <a:solidFill>
                <a:schemeClr val="bg2">
                  <a:lumMod val="50000"/>
                </a:schemeClr>
              </a:solidFill>
            </a:rPr>
            <a:t>compétences</a:t>
          </a:r>
          <a:endParaRPr lang="en-US" sz="2400" b="1" kern="1200">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Phases</a:t>
          </a:r>
        </a:p>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Démarche </a:t>
          </a:r>
          <a:r>
            <a:rPr lang="en-US" sz="2400" b="1" kern="1200" err="1">
              <a:solidFill>
                <a:schemeClr val="bg2">
                  <a:lumMod val="50000"/>
                </a:schemeClr>
              </a:solidFill>
            </a:rPr>
            <a:t>éducative</a:t>
          </a:r>
          <a:endParaRPr lang="en-US" sz="2400" b="1" kern="1200">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a:solidFill>
                <a:schemeClr val="bg2">
                  <a:lumMod val="50000"/>
                </a:schemeClr>
              </a:solidFill>
            </a:rPr>
            <a:t>Connaissance de soi</a:t>
          </a:r>
        </a:p>
        <a:p>
          <a:pPr marL="228600" lvl="1" indent="-228600" algn="l" defTabSz="1066800">
            <a:lnSpc>
              <a:spcPct val="90000"/>
            </a:lnSpc>
            <a:spcBef>
              <a:spcPct val="0"/>
            </a:spcBef>
            <a:spcAft>
              <a:spcPct val="20000"/>
            </a:spcAft>
            <a:buChar char="•"/>
          </a:pPr>
          <a:r>
            <a:rPr lang="en-US" sz="2400" b="1" kern="1200" err="1">
              <a:solidFill>
                <a:schemeClr val="bg2">
                  <a:lumMod val="50000"/>
                </a:schemeClr>
              </a:solidFill>
            </a:rPr>
            <a:t>Personnes</a:t>
          </a:r>
          <a:r>
            <a:rPr lang="en-US" sz="2400" b="1" kern="1200">
              <a:solidFill>
                <a:schemeClr val="bg2">
                  <a:lumMod val="50000"/>
                </a:schemeClr>
              </a:solidFill>
            </a:rPr>
            <a:t> </a:t>
          </a:r>
          <a:r>
            <a:rPr lang="en-US" sz="2400" b="1" kern="1200" err="1">
              <a:solidFill>
                <a:schemeClr val="bg2">
                  <a:lumMod val="50000"/>
                </a:schemeClr>
              </a:solidFill>
            </a:rPr>
            <a:t>clés</a:t>
          </a:r>
          <a:endParaRPr lang="en-US" sz="2400" b="1" kern="1200">
            <a:solidFill>
              <a:schemeClr val="bg2">
                <a:lumMod val="50000"/>
              </a:schemeClr>
            </a:solidFill>
          </a:endParaRPr>
        </a:p>
        <a:p>
          <a:pPr marL="228600" lvl="1" indent="-228600" algn="l" defTabSz="1066800">
            <a:lnSpc>
              <a:spcPct val="90000"/>
            </a:lnSpc>
            <a:spcBef>
              <a:spcPct val="0"/>
            </a:spcBef>
            <a:spcAft>
              <a:spcPct val="20000"/>
            </a:spcAft>
            <a:buChar char="•"/>
          </a:pPr>
          <a:r>
            <a:rPr lang="en-US" sz="2400" b="1" kern="1200" err="1">
              <a:solidFill>
                <a:schemeClr val="bg2">
                  <a:lumMod val="50000"/>
                </a:schemeClr>
              </a:solidFill>
            </a:rPr>
            <a:t>Réalisations</a:t>
          </a:r>
          <a:r>
            <a:rPr lang="en-US" sz="2400" b="1" kern="1200">
              <a:solidFill>
                <a:schemeClr val="bg2">
                  <a:lumMod val="50000"/>
                </a:schemeClr>
              </a:solidFill>
            </a:rPr>
            <a:t> 23-24</a:t>
          </a:r>
        </a:p>
      </dsp:txBody>
      <dsp:txXfrm>
        <a:off x="0" y="965860"/>
        <a:ext cx="4072673" cy="436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FA0E64-305D-4800-B681-7C3D1FBEE609}" type="datetimeFigureOut">
              <a:rPr lang="fr-CA" smtClean="0"/>
              <a:t>2024-08-22</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D3B74B-8E0F-4A28-A7A0-A24C9D24D74C}" type="slidenum">
              <a:rPr lang="fr-CA" smtClean="0"/>
              <a:t>‹N°›</a:t>
            </a:fld>
            <a:endParaRPr lang="fr-CA"/>
          </a:p>
        </p:txBody>
      </p:sp>
    </p:spTree>
    <p:extLst>
      <p:ext uri="{BB962C8B-B14F-4D97-AF65-F5344CB8AC3E}">
        <p14:creationId xmlns:p14="http://schemas.microsoft.com/office/powerpoint/2010/main" val="128282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endParaRPr lang="fr-CA" b="1"/>
          </a:p>
          <a:p>
            <a:r>
              <a:rPr lang="fr-CA" b="0"/>
              <a:t>Se présenter</a:t>
            </a:r>
          </a:p>
          <a:p>
            <a:endParaRPr lang="fr-CA" b="0"/>
          </a:p>
          <a:p>
            <a:r>
              <a:rPr lang="fr-CA" b="0"/>
              <a:t>Demander qui est dans la salle (enseignants, CO, CVC, direction, primaire, secondaire)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a:t>
            </a:fld>
            <a:endParaRPr lang="fr-CA"/>
          </a:p>
        </p:txBody>
      </p:sp>
    </p:spTree>
    <p:extLst>
      <p:ext uri="{BB962C8B-B14F-4D97-AF65-F5344CB8AC3E}">
        <p14:creationId xmlns:p14="http://schemas.microsoft.com/office/powerpoint/2010/main" val="81187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a:t>Claude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10</a:t>
            </a:fld>
            <a:endParaRPr lang="fr-CA"/>
          </a:p>
        </p:txBody>
      </p:sp>
    </p:spTree>
    <p:extLst>
      <p:ext uri="{BB962C8B-B14F-4D97-AF65-F5344CB8AC3E}">
        <p14:creationId xmlns:p14="http://schemas.microsoft.com/office/powerpoint/2010/main" val="229420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les types d’AE qu’ils ont déjà effectués</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11</a:t>
            </a:fld>
            <a:endParaRPr lang="fr-CA"/>
          </a:p>
        </p:txBody>
      </p:sp>
    </p:spTree>
    <p:extLst>
      <p:ext uri="{BB962C8B-B14F-4D97-AF65-F5344CB8AC3E}">
        <p14:creationId xmlns:p14="http://schemas.microsoft.com/office/powerpoint/2010/main" val="271149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12</a:t>
            </a:fld>
            <a:endParaRPr lang="fr-CA"/>
          </a:p>
        </p:txBody>
      </p:sp>
    </p:spTree>
    <p:extLst>
      <p:ext uri="{BB962C8B-B14F-4D97-AF65-F5344CB8AC3E}">
        <p14:creationId xmlns:p14="http://schemas.microsoft.com/office/powerpoint/2010/main" val="393886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b="1"/>
              <a:t>Exemple d’un projet pédagogique communautaire avec l’aide de Place aux compétences</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13</a:t>
            </a:fld>
            <a:endParaRPr lang="fr-CA"/>
          </a:p>
        </p:txBody>
      </p:sp>
    </p:spTree>
    <p:extLst>
      <p:ext uri="{BB962C8B-B14F-4D97-AF65-F5344CB8AC3E}">
        <p14:creationId xmlns:p14="http://schemas.microsoft.com/office/powerpoint/2010/main" val="2316942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14</a:t>
            </a:fld>
            <a:endParaRPr lang="fr-CA"/>
          </a:p>
        </p:txBody>
      </p:sp>
    </p:spTree>
    <p:extLst>
      <p:ext uri="{BB962C8B-B14F-4D97-AF65-F5344CB8AC3E}">
        <p14:creationId xmlns:p14="http://schemas.microsoft.com/office/powerpoint/2010/main" val="78390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les 3 compétences du profil de sortie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15</a:t>
            </a:fld>
            <a:endParaRPr lang="fr-CA"/>
          </a:p>
        </p:txBody>
      </p:sp>
    </p:spTree>
    <p:extLst>
      <p:ext uri="{BB962C8B-B14F-4D97-AF65-F5344CB8AC3E}">
        <p14:creationId xmlns:p14="http://schemas.microsoft.com/office/powerpoint/2010/main" val="341749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a:t>Le guide fait des liens avec les visées de l’Éducation et les compétences du profil de sortie.   Les activités expérientielles que les élèves vivent leur permettent de développer leur citoyenneté, et de comprendre l’importance de mener une vie équilibrée d’apprendre tout au long de sa vie.  Tout ceci les amène à construire leur projet de vie et de carrière.</a:t>
            </a:r>
          </a:p>
          <a:p>
            <a:endParaRPr lang="fr-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16</a:t>
            </a:fld>
            <a:endParaRPr lang="fr-CA"/>
          </a:p>
        </p:txBody>
      </p:sp>
    </p:spTree>
    <p:extLst>
      <p:ext uri="{BB962C8B-B14F-4D97-AF65-F5344CB8AC3E}">
        <p14:creationId xmlns:p14="http://schemas.microsoft.com/office/powerpoint/2010/main" val="221940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Pat</a:t>
            </a:r>
            <a:endParaRPr lang="en-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17</a:t>
            </a:fld>
            <a:endParaRPr lang="fr-CA"/>
          </a:p>
        </p:txBody>
      </p:sp>
    </p:spTree>
    <p:extLst>
      <p:ext uri="{BB962C8B-B14F-4D97-AF65-F5344CB8AC3E}">
        <p14:creationId xmlns:p14="http://schemas.microsoft.com/office/powerpoint/2010/main" val="3871129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à qui s'adresse le continuum du </a:t>
            </a:r>
            <a:r>
              <a:rPr lang="fr-CA" err="1"/>
              <a:t>dév</a:t>
            </a:r>
            <a:r>
              <a:rPr lang="fr-CA"/>
              <a:t> de compétences </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18</a:t>
            </a:fld>
            <a:endParaRPr lang="fr-CA"/>
          </a:p>
        </p:txBody>
      </p:sp>
    </p:spTree>
    <p:extLst>
      <p:ext uri="{BB962C8B-B14F-4D97-AF65-F5344CB8AC3E}">
        <p14:creationId xmlns:p14="http://schemas.microsoft.com/office/powerpoint/2010/main" val="4024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19</a:t>
            </a:fld>
            <a:endParaRPr lang="fr-CA"/>
          </a:p>
        </p:txBody>
      </p:sp>
    </p:spTree>
    <p:extLst>
      <p:ext uri="{BB962C8B-B14F-4D97-AF65-F5344CB8AC3E}">
        <p14:creationId xmlns:p14="http://schemas.microsoft.com/office/powerpoint/2010/main" val="335854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cs typeface="Calibri"/>
              </a:rPr>
              <a:t>Pat</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a:t>
            </a:fld>
            <a:endParaRPr lang="fr-CA"/>
          </a:p>
        </p:txBody>
      </p:sp>
    </p:spTree>
    <p:extLst>
      <p:ext uri="{BB962C8B-B14F-4D97-AF65-F5344CB8AC3E}">
        <p14:creationId xmlns:p14="http://schemas.microsoft.com/office/powerpoint/2010/main" val="179717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2 mises en contexte en lien avec les phases </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20</a:t>
            </a:fld>
            <a:endParaRPr lang="fr-CA"/>
          </a:p>
        </p:txBody>
      </p:sp>
    </p:spTree>
    <p:extLst>
      <p:ext uri="{BB962C8B-B14F-4D97-AF65-F5344CB8AC3E}">
        <p14:creationId xmlns:p14="http://schemas.microsoft.com/office/powerpoint/2010/main" val="40092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21</a:t>
            </a:fld>
            <a:endParaRPr lang="fr-CA"/>
          </a:p>
        </p:txBody>
      </p:sp>
    </p:spTree>
    <p:extLst>
      <p:ext uri="{BB962C8B-B14F-4D97-AF65-F5344CB8AC3E}">
        <p14:creationId xmlns:p14="http://schemas.microsoft.com/office/powerpoint/2010/main" val="184442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2 mises en contexte (démarche)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22</a:t>
            </a:fld>
            <a:endParaRPr lang="fr-CA"/>
          </a:p>
        </p:txBody>
      </p:sp>
    </p:spTree>
    <p:extLst>
      <p:ext uri="{BB962C8B-B14F-4D97-AF65-F5344CB8AC3E}">
        <p14:creationId xmlns:p14="http://schemas.microsoft.com/office/powerpoint/2010/main" val="385376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23</a:t>
            </a:fld>
            <a:endParaRPr lang="fr-CA"/>
          </a:p>
        </p:txBody>
      </p:sp>
    </p:spTree>
    <p:extLst>
      <p:ext uri="{BB962C8B-B14F-4D97-AF65-F5344CB8AC3E}">
        <p14:creationId xmlns:p14="http://schemas.microsoft.com/office/powerpoint/2010/main" val="3256793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24</a:t>
            </a:fld>
            <a:endParaRPr lang="fr-CA"/>
          </a:p>
        </p:txBody>
      </p:sp>
    </p:spTree>
    <p:extLst>
      <p:ext uri="{BB962C8B-B14F-4D97-AF65-F5344CB8AC3E}">
        <p14:creationId xmlns:p14="http://schemas.microsoft.com/office/powerpoint/2010/main" val="281389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 Poser à l’oral 2 questions sur la connaissance de soi</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25</a:t>
            </a:fld>
            <a:endParaRPr lang="fr-CA"/>
          </a:p>
        </p:txBody>
      </p:sp>
    </p:spTree>
    <p:extLst>
      <p:ext uri="{BB962C8B-B14F-4D97-AF65-F5344CB8AC3E}">
        <p14:creationId xmlns:p14="http://schemas.microsoft.com/office/powerpoint/2010/main" val="106870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Démarche, </a:t>
            </a:r>
          </a:p>
          <a:p>
            <a:r>
              <a:rPr lang="fr-CA"/>
              <a:t>Phases</a:t>
            </a:r>
          </a:p>
          <a:p>
            <a:r>
              <a:rPr lang="fr-CA"/>
              <a:t>Compétences (connaissance de soi, etc…)</a:t>
            </a:r>
          </a:p>
          <a:p>
            <a:r>
              <a:rPr lang="fr-CA"/>
              <a:t>Élèves très engagés sans que ça ait couté cher….</a:t>
            </a:r>
          </a:p>
          <a:p>
            <a:r>
              <a:rPr lang="fr-CA"/>
              <a:t>École dans un milieu plus éloigné </a:t>
            </a:r>
          </a:p>
          <a:p>
            <a:r>
              <a:rPr lang="fr-CA"/>
              <a:t>Sondage mieux-être : données à utiliser dans enjeux pour faire réfléchir les élèves et échanger </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26</a:t>
            </a:fld>
            <a:endParaRPr lang="fr-CA"/>
          </a:p>
        </p:txBody>
      </p:sp>
    </p:spTree>
    <p:extLst>
      <p:ext uri="{BB962C8B-B14F-4D97-AF65-F5344CB8AC3E}">
        <p14:creationId xmlns:p14="http://schemas.microsoft.com/office/powerpoint/2010/main" val="419988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p>
          <a:p>
            <a:r>
              <a:rPr lang="fr-CA" b="0"/>
              <a:t>- L’importance de la COLLABORATION entre toutes les personnes clés</a:t>
            </a:r>
          </a:p>
          <a:p>
            <a:r>
              <a:rPr lang="fr-CA"/>
              <a:t>Responsabilité commune - </a:t>
            </a:r>
            <a:r>
              <a:rPr lang="fr-FR"/>
              <a:t>tout le monde doit y contribuer……</a:t>
            </a:r>
            <a:endParaRPr lang="fr-CA" b="0"/>
          </a:p>
          <a:p>
            <a:r>
              <a:rPr lang="fr-CA" b="0"/>
              <a:t>- Rôle de la direction d’école:</a:t>
            </a:r>
          </a:p>
          <a:p>
            <a:r>
              <a:rPr lang="fr-CA" b="0"/>
              <a:t>- Pas de CVC au primaire, différentes personnes impliquées (CO, ADC, enseignant) </a:t>
            </a:r>
          </a:p>
          <a:p>
            <a:r>
              <a:rPr lang="fr-CA" b="0"/>
              <a:t>Projet école </a:t>
            </a:r>
            <a:r>
              <a:rPr lang="fr-CA" b="0" err="1"/>
              <a:t>MarieGaetane</a:t>
            </a:r>
            <a:r>
              <a:rPr lang="fr-CA" b="0"/>
              <a:t>: équipe collaborative, </a:t>
            </a:r>
            <a:r>
              <a:rPr lang="fr-CA" b="0" err="1"/>
              <a:t>journés</a:t>
            </a:r>
            <a:r>
              <a:rPr lang="fr-CA" b="0"/>
              <a:t> CAP</a:t>
            </a:r>
          </a:p>
          <a:p>
            <a:r>
              <a:rPr lang="fr-FR" b="0"/>
              <a:t>Implication des CO et CVC avec l'équipe stratégique</a:t>
            </a:r>
          </a:p>
          <a:p>
            <a:endParaRPr lang="fr-CA" b="0"/>
          </a:p>
          <a:p>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27</a:t>
            </a:fld>
            <a:endParaRPr lang="fr-CA"/>
          </a:p>
        </p:txBody>
      </p:sp>
    </p:spTree>
    <p:extLst>
      <p:ext uri="{BB962C8B-B14F-4D97-AF65-F5344CB8AC3E}">
        <p14:creationId xmlns:p14="http://schemas.microsoft.com/office/powerpoint/2010/main" val="3857835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Notes:</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28</a:t>
            </a:fld>
            <a:endParaRPr lang="fr-CA"/>
          </a:p>
        </p:txBody>
      </p:sp>
    </p:spTree>
    <p:extLst>
      <p:ext uri="{BB962C8B-B14F-4D97-AF65-F5344CB8AC3E}">
        <p14:creationId xmlns:p14="http://schemas.microsoft.com/office/powerpoint/2010/main" val="3351364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a:p>
            <a:r>
              <a:rPr lang="fr-CA"/>
              <a:t>Comité écoles</a:t>
            </a:r>
          </a:p>
          <a:p>
            <a:r>
              <a:rPr lang="fr-CA"/>
              <a:t>Journées CAP</a:t>
            </a:r>
          </a:p>
          <a:p>
            <a:endParaRPr lang="en-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29</a:t>
            </a:fld>
            <a:endParaRPr lang="fr-CA"/>
          </a:p>
        </p:txBody>
      </p:sp>
    </p:spTree>
    <p:extLst>
      <p:ext uri="{BB962C8B-B14F-4D97-AF65-F5344CB8AC3E}">
        <p14:creationId xmlns:p14="http://schemas.microsoft.com/office/powerpoint/2010/main" val="18342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a:t>
            </a:fld>
            <a:endParaRPr lang="fr-CA"/>
          </a:p>
        </p:txBody>
      </p:sp>
    </p:spTree>
    <p:extLst>
      <p:ext uri="{BB962C8B-B14F-4D97-AF65-F5344CB8AC3E}">
        <p14:creationId xmlns:p14="http://schemas.microsoft.com/office/powerpoint/2010/main" val="2819222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Louyze-Marie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30</a:t>
            </a:fld>
            <a:endParaRPr lang="fr-CA"/>
          </a:p>
        </p:txBody>
      </p:sp>
    </p:spTree>
    <p:extLst>
      <p:ext uri="{BB962C8B-B14F-4D97-AF65-F5344CB8AC3E}">
        <p14:creationId xmlns:p14="http://schemas.microsoft.com/office/powerpoint/2010/main" val="261877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Claude</a:t>
            </a:r>
          </a:p>
          <a:p>
            <a:r>
              <a:rPr lang="en-CA" b="0"/>
              <a:t>- </a:t>
            </a:r>
            <a:r>
              <a:rPr lang="en-CA" b="0" err="1"/>
              <a:t>Secteurs</a:t>
            </a:r>
            <a:r>
              <a:rPr lang="en-CA" b="0"/>
              <a:t> beaucoup en </a:t>
            </a:r>
            <a:r>
              <a:rPr lang="en-CA" b="0" err="1"/>
              <a:t>demande</a:t>
            </a:r>
            <a:r>
              <a:rPr lang="en-CA" b="0"/>
              <a:t>, </a:t>
            </a:r>
            <a:r>
              <a:rPr lang="en-CA" b="0" err="1"/>
              <a:t>intéressant</a:t>
            </a:r>
            <a:r>
              <a:rPr lang="en-CA" b="0"/>
              <a:t> que les </a:t>
            </a:r>
            <a:r>
              <a:rPr lang="en-CA" b="0" err="1"/>
              <a:t>élèves</a:t>
            </a:r>
            <a:r>
              <a:rPr lang="en-CA" b="0"/>
              <a:t> les </a:t>
            </a:r>
            <a:r>
              <a:rPr lang="en-CA" b="0" err="1"/>
              <a:t>découvrent</a:t>
            </a:r>
            <a:r>
              <a:rPr lang="en-CA" b="0"/>
              <a:t> – </a:t>
            </a:r>
            <a:r>
              <a:rPr lang="en-CA" b="0" err="1"/>
              <a:t>répondre</a:t>
            </a:r>
            <a:r>
              <a:rPr lang="en-CA" b="0"/>
              <a:t> au manque de main d’oeuvre </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31</a:t>
            </a:fld>
            <a:endParaRPr lang="fr-CA"/>
          </a:p>
        </p:txBody>
      </p:sp>
    </p:spTree>
    <p:extLst>
      <p:ext uri="{BB962C8B-B14F-4D97-AF65-F5344CB8AC3E}">
        <p14:creationId xmlns:p14="http://schemas.microsoft.com/office/powerpoint/2010/main" val="1053280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b="1">
                <a:cs typeface="Calibri"/>
              </a:rPr>
              <a:t>Atelier 1</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32</a:t>
            </a:fld>
            <a:endParaRPr lang="fr-CA"/>
          </a:p>
        </p:txBody>
      </p:sp>
    </p:spTree>
    <p:extLst>
      <p:ext uri="{BB962C8B-B14F-4D97-AF65-F5344CB8AC3E}">
        <p14:creationId xmlns:p14="http://schemas.microsoft.com/office/powerpoint/2010/main" val="941570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33</a:t>
            </a:fld>
            <a:endParaRPr lang="fr-CA"/>
          </a:p>
        </p:txBody>
      </p:sp>
    </p:spTree>
    <p:extLst>
      <p:ext uri="{BB962C8B-B14F-4D97-AF65-F5344CB8AC3E}">
        <p14:creationId xmlns:p14="http://schemas.microsoft.com/office/powerpoint/2010/main" val="349177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Claude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4</a:t>
            </a:fld>
            <a:endParaRPr lang="fr-CA"/>
          </a:p>
        </p:txBody>
      </p:sp>
    </p:spTree>
    <p:extLst>
      <p:ext uri="{BB962C8B-B14F-4D97-AF65-F5344CB8AC3E}">
        <p14:creationId xmlns:p14="http://schemas.microsoft.com/office/powerpoint/2010/main" val="216424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b="1">
                <a:cs typeface="Calibri"/>
              </a:rPr>
              <a:t>Atelier 1</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5</a:t>
            </a:fld>
            <a:endParaRPr lang="fr-CA"/>
          </a:p>
        </p:txBody>
      </p:sp>
    </p:spTree>
    <p:extLst>
      <p:ext uri="{BB962C8B-B14F-4D97-AF65-F5344CB8AC3E}">
        <p14:creationId xmlns:p14="http://schemas.microsoft.com/office/powerpoint/2010/main" val="219937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endParaRPr lang="en-CA" b="1">
              <a:cs typeface="Calibri" panose="020F0502020204030204"/>
            </a:endParaRPr>
          </a:p>
          <a:p>
            <a:r>
              <a:rPr lang="fr-CA" b="1">
                <a:cs typeface="Calibri"/>
              </a:rPr>
              <a:t>Atelier 2</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6</a:t>
            </a:fld>
            <a:endParaRPr lang="fr-CA"/>
          </a:p>
        </p:txBody>
      </p:sp>
    </p:spTree>
    <p:extLst>
      <p:ext uri="{BB962C8B-B14F-4D97-AF65-F5344CB8AC3E}">
        <p14:creationId xmlns:p14="http://schemas.microsoft.com/office/powerpoint/2010/main" val="26754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b="1">
                <a:cs typeface="Calibri"/>
              </a:rPr>
              <a:t>Atelier 3</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7</a:t>
            </a:fld>
            <a:endParaRPr lang="fr-CA"/>
          </a:p>
        </p:txBody>
      </p:sp>
    </p:spTree>
    <p:extLst>
      <p:ext uri="{BB962C8B-B14F-4D97-AF65-F5344CB8AC3E}">
        <p14:creationId xmlns:p14="http://schemas.microsoft.com/office/powerpoint/2010/main" val="281447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endParaRPr lang="en-CA" b="1"/>
          </a:p>
        </p:txBody>
      </p:sp>
      <p:sp>
        <p:nvSpPr>
          <p:cNvPr id="4" name="Espace réservé du numéro de diapositive 3"/>
          <p:cNvSpPr>
            <a:spLocks noGrp="1"/>
          </p:cNvSpPr>
          <p:nvPr>
            <p:ph type="sldNum" sz="quarter" idx="5"/>
          </p:nvPr>
        </p:nvSpPr>
        <p:spPr/>
        <p:txBody>
          <a:bodyPr/>
          <a:lstStyle/>
          <a:p>
            <a:fld id="{225F98B1-91FC-4156-AC53-AEA452352365}" type="slidenum">
              <a:rPr lang="fr-CA" smtClean="0"/>
              <a:t>8</a:t>
            </a:fld>
            <a:endParaRPr lang="fr-CA"/>
          </a:p>
        </p:txBody>
      </p:sp>
    </p:spTree>
    <p:extLst>
      <p:ext uri="{BB962C8B-B14F-4D97-AF65-F5344CB8AC3E}">
        <p14:creationId xmlns:p14="http://schemas.microsoft.com/office/powerpoint/2010/main" val="340289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err="1"/>
              <a:t>Louyze</a:t>
            </a:r>
            <a:r>
              <a:rPr lang="fr-CA" b="1"/>
              <a:t>-Marie</a:t>
            </a:r>
          </a:p>
          <a:p>
            <a:r>
              <a:rPr lang="fr-CA" b="1">
                <a:cs typeface="Calibri"/>
              </a:rPr>
              <a:t>Définition AE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9</a:t>
            </a:fld>
            <a:endParaRPr lang="fr-CA"/>
          </a:p>
        </p:txBody>
      </p:sp>
    </p:spTree>
    <p:extLst>
      <p:ext uri="{BB962C8B-B14F-4D97-AF65-F5344CB8AC3E}">
        <p14:creationId xmlns:p14="http://schemas.microsoft.com/office/powerpoint/2010/main" val="194375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05209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72E28-2E60-4861-A47F-D00259A3729D}" type="datetimeFigureOut">
              <a:rPr lang="en-CA" smtClean="0"/>
              <a:t>2024-08-22</a:t>
            </a:fld>
            <a:endParaRPr lang="en-CA"/>
          </a:p>
        </p:txBody>
      </p:sp>
      <p:sp>
        <p:nvSpPr>
          <p:cNvPr id="3" name="Footer Placeholder 2"/>
          <p:cNvSpPr>
            <a:spLocks noGrp="1"/>
          </p:cNvSpPr>
          <p:nvPr>
            <p:ph type="ftr" sz="quarter" idx="11"/>
          </p:nvPr>
        </p:nvSpPr>
        <p:spPr/>
        <p:txBody>
          <a:bodyPr/>
          <a:lstStyle/>
          <a:p>
            <a:endParaRPr lang="en-CA"/>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13635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8372E28-2E60-4861-A47F-D00259A3729D}" type="datetimeFigureOut">
              <a:rPr lang="en-CA" smtClean="0"/>
              <a:t>2024-08-22</a:t>
            </a:fld>
            <a:endParaRPr lang="en-CA"/>
          </a:p>
        </p:txBody>
      </p:sp>
      <p:sp>
        <p:nvSpPr>
          <p:cNvPr id="6" name="Footer Placeholder 5"/>
          <p:cNvSpPr>
            <a:spLocks noGrp="1"/>
          </p:cNvSpPr>
          <p:nvPr>
            <p:ph type="ftr" sz="quarter" idx="11"/>
          </p:nvPr>
        </p:nvSpPr>
        <p:spPr/>
        <p:txBody>
          <a:bodyPr/>
          <a:lstStyle/>
          <a:p>
            <a:endParaRPr lang="en-C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327850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8372E28-2E60-4861-A47F-D00259A3729D}" type="datetimeFigureOut">
              <a:rPr lang="en-CA" smtClean="0"/>
              <a:t>2024-08-22</a:t>
            </a:fld>
            <a:endParaRPr lang="en-CA"/>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64273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a:p>
        </p:txBody>
      </p:sp>
    </p:spTree>
    <p:extLst>
      <p:ext uri="{BB962C8B-B14F-4D97-AF65-F5344CB8AC3E}">
        <p14:creationId xmlns:p14="http://schemas.microsoft.com/office/powerpoint/2010/main" val="2914706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a:p>
        </p:txBody>
      </p:sp>
    </p:spTree>
    <p:extLst>
      <p:ext uri="{BB962C8B-B14F-4D97-AF65-F5344CB8AC3E}">
        <p14:creationId xmlns:p14="http://schemas.microsoft.com/office/powerpoint/2010/main" val="484748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0786BE5-D2A3-4BF0-8B30-D7403E61B3DC}" type="datetimeFigureOut">
              <a:rPr lang="en-US" smtClean="0"/>
              <a:t>8/22/2024</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a:p>
        </p:txBody>
      </p:sp>
    </p:spTree>
    <p:extLst>
      <p:ext uri="{BB962C8B-B14F-4D97-AF65-F5344CB8AC3E}">
        <p14:creationId xmlns:p14="http://schemas.microsoft.com/office/powerpoint/2010/main" val="2528724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a:p>
        </p:txBody>
      </p:sp>
    </p:spTree>
    <p:extLst>
      <p:ext uri="{BB962C8B-B14F-4D97-AF65-F5344CB8AC3E}">
        <p14:creationId xmlns:p14="http://schemas.microsoft.com/office/powerpoint/2010/main" val="113138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6DFF08F-DC6B-4601-B491-B0F83F6DD2DA}"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a:p>
        </p:txBody>
      </p:sp>
    </p:spTree>
    <p:extLst>
      <p:ext uri="{BB962C8B-B14F-4D97-AF65-F5344CB8AC3E}">
        <p14:creationId xmlns:p14="http://schemas.microsoft.com/office/powerpoint/2010/main" val="415553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6DFF08F-DC6B-4601-B491-B0F83F6DD2DA}" type="datetimeFigureOut">
              <a:rPr lang="en-US" smtClean="0"/>
              <a:pPr/>
              <a:t>8/22/2024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a:p>
        </p:txBody>
      </p:sp>
    </p:spTree>
    <p:extLst>
      <p:ext uri="{BB962C8B-B14F-4D97-AF65-F5344CB8AC3E}">
        <p14:creationId xmlns:p14="http://schemas.microsoft.com/office/powerpoint/2010/main" val="4095645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95439" y="6391838"/>
            <a:ext cx="990599" cy="304799"/>
          </a:xfrm>
        </p:spPr>
        <p:txBody>
          <a:bodyPr/>
          <a:lstStyle/>
          <a:p>
            <a:fld id="{38372E28-2E60-4861-A47F-D00259A3729D}" type="datetimeFigureOut">
              <a:rPr lang="en-CA" smtClean="0"/>
              <a:t>2024-08-22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67520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fr-FR"/>
              <a:t>Modifiez le style du titre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en-US"/>
          </a:p>
        </p:txBody>
      </p:sp>
    </p:spTree>
    <p:extLst>
      <p:ext uri="{BB962C8B-B14F-4D97-AF65-F5344CB8AC3E}">
        <p14:creationId xmlns:p14="http://schemas.microsoft.com/office/powerpoint/2010/main" val="7926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53104" y="6391838"/>
            <a:ext cx="992135" cy="304799"/>
          </a:xfrm>
        </p:spPr>
        <p:txBody>
          <a:bodyPr/>
          <a:lstStyle/>
          <a:p>
            <a:fld id="{38372E28-2E60-4861-A47F-D00259A3729D}" type="datetimeFigureOut">
              <a:rPr lang="en-CA" smtClean="0"/>
              <a:t>2024-08-22</a:t>
            </a:fld>
            <a:endParaRPr lang="en-CA"/>
          </a:p>
        </p:txBody>
      </p:sp>
      <p:sp>
        <p:nvSpPr>
          <p:cNvPr id="5" name="Footer Placeholder 4"/>
          <p:cNvSpPr>
            <a:spLocks noGrp="1"/>
          </p:cNvSpPr>
          <p:nvPr>
            <p:ph type="ftr" sz="quarter" idx="11"/>
          </p:nvPr>
        </p:nvSpPr>
        <p:spPr/>
        <p:txBody>
          <a:bodyPr/>
          <a:lstStyle/>
          <a:p>
            <a:endParaRPr lang="en-C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87719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8372E28-2E60-4861-A47F-D00259A3729D}" type="datetimeFigureOut">
              <a:rPr lang="en-CA" smtClean="0"/>
              <a:t>2024-08-22</a:t>
            </a:fld>
            <a:endParaRPr lang="en-CA"/>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CA"/>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27377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8372E28-2E60-4861-A47F-D00259A3729D}" type="datetimeFigureOut">
              <a:rPr lang="en-CA" smtClean="0"/>
              <a:t>2024-08-22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427076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8372E28-2E60-4861-A47F-D00259A3729D}" type="datetimeFigureOut">
              <a:rPr lang="en-CA" smtClean="0"/>
              <a:t>2024-08-22</a:t>
            </a:fld>
            <a:endParaRPr lang="en-CA"/>
          </a:p>
        </p:txBody>
      </p:sp>
      <p:sp>
        <p:nvSpPr>
          <p:cNvPr id="5" name="Footer Placeholder 4"/>
          <p:cNvSpPr>
            <a:spLocks noGrp="1"/>
          </p:cNvSpPr>
          <p:nvPr>
            <p:ph type="ftr" sz="quarter" idx="11"/>
          </p:nvPr>
        </p:nvSpPr>
        <p:spPr/>
        <p:txBody>
          <a:bodyPr/>
          <a:lstStyle/>
          <a:p>
            <a:endParaRPr lang="en-C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258179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38372E28-2E60-4861-A47F-D00259A3729D}" type="datetimeFigureOut">
              <a:rPr lang="en-CA" smtClean="0"/>
              <a:t>2024-08-22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323099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38372E28-2E60-4861-A47F-D00259A3729D}" type="datetimeFigureOut">
              <a:rPr lang="en-CA" smtClean="0"/>
              <a:t>2024-08-22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45741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a:p>
        </p:txBody>
      </p:sp>
      <p:sp>
        <p:nvSpPr>
          <p:cNvPr id="3" name="Date Placeholder 2"/>
          <p:cNvSpPr>
            <a:spLocks noGrp="1"/>
          </p:cNvSpPr>
          <p:nvPr>
            <p:ph type="dt" sz="half" idx="10"/>
          </p:nvPr>
        </p:nvSpPr>
        <p:spPr/>
        <p:txBody>
          <a:bodyPr/>
          <a:lstStyle/>
          <a:p>
            <a:fld id="{38372E28-2E60-4861-A47F-D00259A3729D}" type="datetimeFigureOut">
              <a:rPr lang="en-CA" smtClean="0"/>
              <a:t>2024-08-22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595BA7F-6531-4F6E-B3FA-76E2236EBE5A}" type="slidenum">
              <a:rPr lang="en-CA" smtClean="0"/>
              <a:t>‹N°›</a:t>
            </a:fld>
            <a:endParaRPr lang="en-CA"/>
          </a:p>
        </p:txBody>
      </p:sp>
    </p:spTree>
    <p:extLst>
      <p:ext uri="{BB962C8B-B14F-4D97-AF65-F5344CB8AC3E}">
        <p14:creationId xmlns:p14="http://schemas.microsoft.com/office/powerpoint/2010/main" val="2306175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2.jpe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2037 diapo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 y="0"/>
            <a:ext cx="12181172" cy="6858000"/>
          </a:xfrm>
          <a:prstGeom prst="rect">
            <a:avLst/>
          </a:prstGeom>
        </p:spPr>
      </p:pic>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09600" y="1600206"/>
            <a:ext cx="10972800" cy="452543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95027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8/22/2024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a:p>
        </p:txBody>
      </p:sp>
    </p:spTree>
    <p:extLst>
      <p:ext uri="{BB962C8B-B14F-4D97-AF65-F5344CB8AC3E}">
        <p14:creationId xmlns:p14="http://schemas.microsoft.com/office/powerpoint/2010/main" val="36056348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10qEVK2Hexc"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nbed.sharepoint.com/sites/o1pvc/SitePages/Projet-de-vie-et-de-carri%C3%A8re-en-vid%C3%A9o.aspx"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nbed.sharepoint.com/sites/o1pvc/Documents%20partages/Forms/AllItems.aspx?id=%2Fsites%2Fo1pvc%2FDocuments%20partages%2FContinuum%2Ddu%2Dcheminement%2Dvie%2Dcarriere%2Epdf&amp;parent=%2Fsites%2Fo1pvc%2FDocuments%20partag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hyperlink" Target="https://nbed.sharepoint.com/sites/o1pvc/Documents%20partages/Forms/AllItems.aspx?id=%2Fsites%2Fo1pvc%2FDocuments%20partages%2FGuide%20de%20r%C3%A9flexion%2Epdf&amp;parent=%2Fsites%2Fo1pvc%2FDocuments%20partag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hyperlink" Target="mailto:claude-emilie.deschenes@gnb.ca" TargetMode="External"/><Relationship Id="rId4" Type="http://schemas.openxmlformats.org/officeDocument/2006/relationships/hyperlink" Target="mailto:Patricia.bonneau@gnb.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menti.com/alr9h7qdwc1q"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menti.com/alrggf5x1bsk"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menti.com/alkomtmcqqz5"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F98AF7-8765-4E75-68D5-E985D1DF4EF4}"/>
              </a:ext>
            </a:extLst>
          </p:cNvPr>
          <p:cNvPicPr>
            <a:picLocks noChangeAspect="1"/>
          </p:cNvPicPr>
          <p:nvPr/>
        </p:nvPicPr>
        <p:blipFill>
          <a:blip r:embed="rId3"/>
          <a:stretch>
            <a:fillRect/>
          </a:stretch>
        </p:blipFill>
        <p:spPr>
          <a:xfrm>
            <a:off x="1" y="168"/>
            <a:ext cx="12191998" cy="4610649"/>
          </a:xfrm>
          <a:prstGeom prst="rect">
            <a:avLst/>
          </a:prstGeom>
        </p:spPr>
      </p:pic>
      <p:pic>
        <p:nvPicPr>
          <p:cNvPr id="13" name="Espace réservé du contenu 12">
            <a:extLst>
              <a:ext uri="{FF2B5EF4-FFF2-40B4-BE49-F238E27FC236}">
                <a16:creationId xmlns:a16="http://schemas.microsoft.com/office/drawing/2014/main" id="{36A1A966-FB46-44A9-7A28-D4E77D4AE278}"/>
              </a:ext>
            </a:extLst>
          </p:cNvPr>
          <p:cNvPicPr>
            <a:picLocks noGrp="1" noChangeAspect="1"/>
          </p:cNvPicPr>
          <p:nvPr>
            <p:ph idx="1"/>
          </p:nvPr>
        </p:nvPicPr>
        <p:blipFill>
          <a:blip r:embed="rId4"/>
          <a:stretch>
            <a:fillRect/>
          </a:stretch>
        </p:blipFill>
        <p:spPr>
          <a:xfrm>
            <a:off x="6998216" y="4126010"/>
            <a:ext cx="5193783" cy="2731990"/>
          </a:xfrm>
        </p:spPr>
      </p:pic>
      <p:pic>
        <p:nvPicPr>
          <p:cNvPr id="15" name="Image 14">
            <a:extLst>
              <a:ext uri="{FF2B5EF4-FFF2-40B4-BE49-F238E27FC236}">
                <a16:creationId xmlns:a16="http://schemas.microsoft.com/office/drawing/2014/main" id="{BCB0B13D-51DF-9C4A-CBC4-30053054C64D}"/>
              </a:ext>
            </a:extLst>
          </p:cNvPr>
          <p:cNvPicPr>
            <a:picLocks noChangeAspect="1"/>
          </p:cNvPicPr>
          <p:nvPr/>
        </p:nvPicPr>
        <p:blipFill>
          <a:blip r:embed="rId5"/>
          <a:stretch>
            <a:fillRect/>
          </a:stretch>
        </p:blipFill>
        <p:spPr>
          <a:xfrm>
            <a:off x="0" y="5894104"/>
            <a:ext cx="2106202" cy="884454"/>
          </a:xfrm>
          <a:prstGeom prst="rect">
            <a:avLst/>
          </a:prstGeom>
        </p:spPr>
      </p:pic>
      <p:pic>
        <p:nvPicPr>
          <p:cNvPr id="17" name="Image 16">
            <a:extLst>
              <a:ext uri="{FF2B5EF4-FFF2-40B4-BE49-F238E27FC236}">
                <a16:creationId xmlns:a16="http://schemas.microsoft.com/office/drawing/2014/main" id="{49A26052-AD07-DA2C-CC82-ECB44674F0BD}"/>
              </a:ext>
            </a:extLst>
          </p:cNvPr>
          <p:cNvPicPr>
            <a:picLocks noChangeAspect="1"/>
          </p:cNvPicPr>
          <p:nvPr/>
        </p:nvPicPr>
        <p:blipFill>
          <a:blip r:embed="rId6"/>
          <a:stretch>
            <a:fillRect/>
          </a:stretch>
        </p:blipFill>
        <p:spPr>
          <a:xfrm>
            <a:off x="2599741" y="5740652"/>
            <a:ext cx="1633590" cy="1117347"/>
          </a:xfrm>
          <a:prstGeom prst="rect">
            <a:avLst/>
          </a:prstGeom>
        </p:spPr>
      </p:pic>
      <p:pic>
        <p:nvPicPr>
          <p:cNvPr id="19" name="Image 18">
            <a:extLst>
              <a:ext uri="{FF2B5EF4-FFF2-40B4-BE49-F238E27FC236}">
                <a16:creationId xmlns:a16="http://schemas.microsoft.com/office/drawing/2014/main" id="{4FD2166E-331F-81AF-1B6B-579B36FF45AB}"/>
              </a:ext>
            </a:extLst>
          </p:cNvPr>
          <p:cNvPicPr>
            <a:picLocks noChangeAspect="1"/>
          </p:cNvPicPr>
          <p:nvPr/>
        </p:nvPicPr>
        <p:blipFill>
          <a:blip r:embed="rId7"/>
          <a:stretch>
            <a:fillRect/>
          </a:stretch>
        </p:blipFill>
        <p:spPr>
          <a:xfrm>
            <a:off x="4726870" y="5838623"/>
            <a:ext cx="1458931" cy="995416"/>
          </a:xfrm>
          <a:prstGeom prst="rect">
            <a:avLst/>
          </a:prstGeom>
        </p:spPr>
      </p:pic>
    </p:spTree>
    <p:extLst>
      <p:ext uri="{BB962C8B-B14F-4D97-AF65-F5344CB8AC3E}">
        <p14:creationId xmlns:p14="http://schemas.microsoft.com/office/powerpoint/2010/main" val="400691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re 1">
            <a:extLst>
              <a:ext uri="{FF2B5EF4-FFF2-40B4-BE49-F238E27FC236}">
                <a16:creationId xmlns:a16="http://schemas.microsoft.com/office/drawing/2014/main" id="{FA6D43E6-578D-F5EA-0FE0-C7946971FEF8}"/>
              </a:ext>
            </a:extLst>
          </p:cNvPr>
          <p:cNvSpPr>
            <a:spLocks noGrp="1"/>
          </p:cNvSpPr>
          <p:nvPr>
            <p:ph type="title"/>
          </p:nvPr>
        </p:nvSpPr>
        <p:spPr>
          <a:xfrm>
            <a:off x="639098" y="629265"/>
            <a:ext cx="6072776" cy="1622322"/>
          </a:xfrm>
        </p:spPr>
        <p:txBody>
          <a:bodyPr>
            <a:normAutofit/>
          </a:bodyPr>
          <a:lstStyle/>
          <a:p>
            <a:r>
              <a:rPr lang="fr-CA" sz="3300" b="1">
                <a:solidFill>
                  <a:srgbClr val="FFFFFF"/>
                </a:solidFill>
              </a:rPr>
              <a:t>Définition de l’apprentissage expérientiel</a:t>
            </a:r>
            <a:br>
              <a:rPr lang="fr-CA" sz="3300" b="1">
                <a:solidFill>
                  <a:srgbClr val="FFFFFF"/>
                </a:solidFill>
              </a:rPr>
            </a:br>
            <a:endParaRPr lang="fr-CA" sz="3300" b="1">
              <a:solidFill>
                <a:srgbClr val="FFFFFF"/>
              </a:solidFill>
            </a:endParaRPr>
          </a:p>
        </p:txBody>
      </p:sp>
      <p:pic>
        <p:nvPicPr>
          <p:cNvPr id="3" name="Image 2" descr="Peut être une image de 7 personnes">
            <a:extLst>
              <a:ext uri="{FF2B5EF4-FFF2-40B4-BE49-F238E27FC236}">
                <a16:creationId xmlns:a16="http://schemas.microsoft.com/office/drawing/2014/main" id="{1BA7876C-09EA-F8D6-8D33-3AC0D70B1DB8}"/>
              </a:ext>
            </a:extLst>
          </p:cNvPr>
          <p:cNvPicPr>
            <a:picLocks noChangeAspect="1"/>
          </p:cNvPicPr>
          <p:nvPr/>
        </p:nvPicPr>
        <p:blipFill>
          <a:blip r:embed="rId3">
            <a:extLst>
              <a:ext uri="{28A0092B-C50C-407E-A947-70E740481C1C}">
                <a14:useLocalDpi xmlns:a14="http://schemas.microsoft.com/office/drawing/2010/main" val="0"/>
              </a:ext>
            </a:extLst>
          </a:blip>
          <a:srcRect l="17455" r="19857"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4" name="Rectangle 1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Oval 1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Espace réservé du contenu 6">
            <a:extLst>
              <a:ext uri="{FF2B5EF4-FFF2-40B4-BE49-F238E27FC236}">
                <a16:creationId xmlns:a16="http://schemas.microsoft.com/office/drawing/2014/main" id="{E942E3C2-297A-3A37-DB88-A098FF6501C7}"/>
              </a:ext>
            </a:extLst>
          </p:cNvPr>
          <p:cNvSpPr>
            <a:spLocks noGrp="1"/>
          </p:cNvSpPr>
          <p:nvPr>
            <p:ph idx="1"/>
          </p:nvPr>
        </p:nvSpPr>
        <p:spPr>
          <a:xfrm>
            <a:off x="600918" y="2014744"/>
            <a:ext cx="6072776" cy="4458825"/>
          </a:xfrm>
        </p:spPr>
        <p:txBody>
          <a:bodyPr vert="horz" lIns="91440" tIns="45720" rIns="91440" bIns="45720" rtlCol="0" anchor="ctr">
            <a:normAutofit fontScale="92500" lnSpcReduction="10000"/>
          </a:bodyPr>
          <a:lstStyle/>
          <a:p>
            <a:pPr>
              <a:lnSpc>
                <a:spcPct val="90000"/>
              </a:lnSpc>
              <a:spcAft>
                <a:spcPts val="600"/>
              </a:spcAft>
              <a:buClr>
                <a:srgbClr val="4A759B"/>
              </a:buClr>
              <a:buFont typeface="Wingdings" panose="05000000000000000000" pitchFamily="2" charset="2"/>
              <a:buChar char="q"/>
            </a:pPr>
            <a:r>
              <a:rPr lang="fr-CA" b="1">
                <a:solidFill>
                  <a:srgbClr val="FFFFFF"/>
                </a:solidFill>
              </a:rPr>
              <a:t>Approche pédagogique intégrée aux programmes d’études</a:t>
            </a:r>
          </a:p>
          <a:p>
            <a:pPr>
              <a:lnSpc>
                <a:spcPct val="90000"/>
              </a:lnSpc>
              <a:spcAft>
                <a:spcPts val="600"/>
              </a:spcAft>
              <a:buClr>
                <a:srgbClr val="4A759B"/>
              </a:buClr>
              <a:buFont typeface="Wingdings" panose="05000000000000000000" pitchFamily="2" charset="2"/>
              <a:buChar char="q"/>
            </a:pPr>
            <a:r>
              <a:rPr lang="fr-CA" b="1">
                <a:solidFill>
                  <a:srgbClr val="FFFFFF"/>
                </a:solidFill>
              </a:rPr>
              <a:t>Favorise la découverte de soi et du monde qui l’entoure</a:t>
            </a:r>
          </a:p>
          <a:p>
            <a:pPr>
              <a:lnSpc>
                <a:spcPct val="90000"/>
              </a:lnSpc>
              <a:spcAft>
                <a:spcPts val="600"/>
              </a:spcAft>
              <a:buClr>
                <a:srgbClr val="4A759B"/>
              </a:buClr>
              <a:buFont typeface="Wingdings" panose="05000000000000000000" pitchFamily="2" charset="2"/>
              <a:buChar char="q"/>
            </a:pPr>
            <a:r>
              <a:rPr lang="fr-CA" b="1">
                <a:solidFill>
                  <a:srgbClr val="FFFFFF"/>
                </a:solidFill>
              </a:rPr>
              <a:t>Inclut des expériences concrètes à l’école ou dans la communauté</a:t>
            </a:r>
          </a:p>
          <a:p>
            <a:pPr>
              <a:lnSpc>
                <a:spcPct val="90000"/>
              </a:lnSpc>
              <a:spcAft>
                <a:spcPts val="600"/>
              </a:spcAft>
              <a:buClr>
                <a:srgbClr val="4A759B"/>
              </a:buClr>
              <a:buFont typeface="Wingdings" panose="05000000000000000000" pitchFamily="2" charset="2"/>
              <a:buChar char="q"/>
            </a:pPr>
            <a:r>
              <a:rPr lang="fr-CA" b="1">
                <a:solidFill>
                  <a:srgbClr val="FFFFFF"/>
                </a:solidFill>
              </a:rPr>
              <a:t>Encourage la participation active</a:t>
            </a:r>
          </a:p>
          <a:p>
            <a:pPr>
              <a:lnSpc>
                <a:spcPct val="90000"/>
              </a:lnSpc>
              <a:spcAft>
                <a:spcPts val="600"/>
              </a:spcAft>
              <a:buClr>
                <a:srgbClr val="4A759B"/>
              </a:buClr>
              <a:buFont typeface="Wingdings" panose="05000000000000000000" pitchFamily="2" charset="2"/>
              <a:buChar char="q"/>
            </a:pPr>
            <a:r>
              <a:rPr lang="fr-CA" b="1">
                <a:solidFill>
                  <a:srgbClr val="FFFFFF"/>
                </a:solidFill>
              </a:rPr>
              <a:t>Incite à une réflexion personnelle </a:t>
            </a:r>
          </a:p>
          <a:p>
            <a:pPr>
              <a:lnSpc>
                <a:spcPct val="90000"/>
              </a:lnSpc>
              <a:spcAft>
                <a:spcPts val="600"/>
              </a:spcAft>
              <a:buClr>
                <a:srgbClr val="4A759B"/>
              </a:buClr>
              <a:buFont typeface="Wingdings" panose="05000000000000000000" pitchFamily="2" charset="2"/>
              <a:buChar char="q"/>
            </a:pPr>
            <a:r>
              <a:rPr lang="fr-CA" b="1">
                <a:solidFill>
                  <a:srgbClr val="FFFFFF"/>
                </a:solidFill>
              </a:rPr>
              <a:t>Élargit les champs d’intérêt et explore divers domaines</a:t>
            </a:r>
          </a:p>
          <a:p>
            <a:pPr>
              <a:lnSpc>
                <a:spcPct val="90000"/>
              </a:lnSpc>
              <a:spcAft>
                <a:spcPts val="600"/>
              </a:spcAft>
              <a:buClr>
                <a:srgbClr val="4A759B"/>
              </a:buClr>
              <a:buFont typeface="Wingdings" panose="05000000000000000000" pitchFamily="2" charset="2"/>
              <a:buChar char="q"/>
            </a:pPr>
            <a:r>
              <a:rPr lang="fr-CA" b="1">
                <a:solidFill>
                  <a:srgbClr val="FFFFFF"/>
                </a:solidFill>
              </a:rPr>
              <a:t>Facilite le développement de compétences</a:t>
            </a:r>
          </a:p>
          <a:p>
            <a:pPr>
              <a:lnSpc>
                <a:spcPct val="90000"/>
              </a:lnSpc>
              <a:spcAft>
                <a:spcPts val="600"/>
              </a:spcAft>
              <a:buClr>
                <a:srgbClr val="4A759B"/>
              </a:buClr>
              <a:buFont typeface="Wingdings" panose="05000000000000000000" pitchFamily="2" charset="2"/>
              <a:buChar char="q"/>
            </a:pPr>
            <a:r>
              <a:rPr lang="fr-CA" b="1">
                <a:solidFill>
                  <a:srgbClr val="FFFFFF"/>
                </a:solidFill>
              </a:rPr>
              <a:t>Contribue à la construction du projet de vie et de carrière</a:t>
            </a:r>
          </a:p>
          <a:p>
            <a:pPr>
              <a:lnSpc>
                <a:spcPct val="90000"/>
              </a:lnSpc>
              <a:spcAft>
                <a:spcPts val="600"/>
              </a:spcAft>
            </a:pPr>
            <a:endParaRPr lang="en-CA" sz="1400">
              <a:solidFill>
                <a:srgbClr val="FFFFFF"/>
              </a:solidFill>
            </a:endParaRPr>
          </a:p>
        </p:txBody>
      </p:sp>
    </p:spTree>
    <p:extLst>
      <p:ext uri="{BB962C8B-B14F-4D97-AF65-F5344CB8AC3E}">
        <p14:creationId xmlns:p14="http://schemas.microsoft.com/office/powerpoint/2010/main" val="2016338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2</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7">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oneTexte 2">
            <a:extLst>
              <a:ext uri="{FF2B5EF4-FFF2-40B4-BE49-F238E27FC236}">
                <a16:creationId xmlns:a16="http://schemas.microsoft.com/office/drawing/2014/main" id="{3C704142-8998-AA73-7C8E-50AE0440890B}"/>
              </a:ext>
            </a:extLst>
          </p:cNvPr>
          <p:cNvSpPr txBox="1"/>
          <p:nvPr/>
        </p:nvSpPr>
        <p:spPr>
          <a:xfrm>
            <a:off x="8382055" y="1241266"/>
            <a:ext cx="3161016" cy="315375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0" i="0" kern="1200">
                <a:solidFill>
                  <a:srgbClr val="EBEBEB"/>
                </a:solidFill>
                <a:latin typeface="+mj-lt"/>
                <a:ea typeface="+mj-ea"/>
                <a:cs typeface="+mj-cs"/>
              </a:rPr>
              <a:t>Types </a:t>
            </a:r>
            <a:r>
              <a:rPr lang="en-US" sz="2800" b="0" i="0" kern="1200" err="1">
                <a:solidFill>
                  <a:srgbClr val="EBEBEB"/>
                </a:solidFill>
                <a:latin typeface="+mj-lt"/>
                <a:ea typeface="+mj-ea"/>
                <a:cs typeface="+mj-cs"/>
              </a:rPr>
              <a:t>d’apprentissages</a:t>
            </a:r>
            <a:r>
              <a:rPr lang="en-US" sz="2800" b="0" i="0" kern="1200">
                <a:solidFill>
                  <a:srgbClr val="EBEBEB"/>
                </a:solidFill>
                <a:latin typeface="+mj-lt"/>
                <a:ea typeface="+mj-ea"/>
                <a:cs typeface="+mj-cs"/>
              </a:rPr>
              <a:t> </a:t>
            </a:r>
            <a:r>
              <a:rPr lang="en-US" sz="2800" b="0" i="0" kern="1200" err="1">
                <a:solidFill>
                  <a:srgbClr val="EBEBEB"/>
                </a:solidFill>
                <a:latin typeface="+mj-lt"/>
                <a:ea typeface="+mj-ea"/>
                <a:cs typeface="+mj-cs"/>
              </a:rPr>
              <a:t>expérientiels</a:t>
            </a:r>
            <a:endParaRPr lang="fr-FR" sz="2800">
              <a:ea typeface="+mj-ea"/>
              <a:cs typeface="+mj-cs"/>
            </a:endParaRPr>
          </a:p>
          <a:p>
            <a:pPr>
              <a:lnSpc>
                <a:spcPct val="90000"/>
              </a:lnSpc>
              <a:spcBef>
                <a:spcPct val="0"/>
              </a:spcBef>
              <a:spcAft>
                <a:spcPts val="600"/>
              </a:spcAft>
            </a:pPr>
            <a:endParaRPr lang="en-US" sz="4200" b="0" i="0" kern="1200">
              <a:solidFill>
                <a:srgbClr val="EBEBEB"/>
              </a:solidFill>
              <a:latin typeface="+mj-lt"/>
              <a:ea typeface="+mj-ea"/>
              <a:cs typeface="+mj-cs"/>
            </a:endParaRPr>
          </a:p>
        </p:txBody>
      </p:sp>
      <p:grpSp>
        <p:nvGrpSpPr>
          <p:cNvPr id="28" name="Group 13">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5" name="Rectangle 14">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 name="Image 1" descr="Une image contenant texte, capture d’écran, Police, diagramme&#10;&#10;Description générée automatiquement">
            <a:extLst>
              <a:ext uri="{FF2B5EF4-FFF2-40B4-BE49-F238E27FC236}">
                <a16:creationId xmlns:a16="http://schemas.microsoft.com/office/drawing/2014/main" id="{E03D62EC-07D0-F66B-832F-53328E35151D}"/>
              </a:ext>
            </a:extLst>
          </p:cNvPr>
          <p:cNvPicPr>
            <a:picLocks noChangeAspect="1"/>
          </p:cNvPicPr>
          <p:nvPr/>
        </p:nvPicPr>
        <p:blipFill>
          <a:blip r:embed="rId4"/>
          <a:stretch>
            <a:fillRect/>
          </a:stretch>
        </p:blipFill>
        <p:spPr>
          <a:xfrm>
            <a:off x="926585" y="396286"/>
            <a:ext cx="5859248" cy="6070276"/>
          </a:xfrm>
          <a:prstGeom prst="rect">
            <a:avLst/>
          </a:prstGeom>
        </p:spPr>
      </p:pic>
    </p:spTree>
    <p:extLst>
      <p:ext uri="{BB962C8B-B14F-4D97-AF65-F5344CB8AC3E}">
        <p14:creationId xmlns:p14="http://schemas.microsoft.com/office/powerpoint/2010/main" val="12812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FDAEB-ACC1-E560-391D-7F5665BAC667}"/>
              </a:ext>
            </a:extLst>
          </p:cNvPr>
          <p:cNvSpPr>
            <a:spLocks noGrp="1"/>
          </p:cNvSpPr>
          <p:nvPr>
            <p:ph type="title"/>
          </p:nvPr>
        </p:nvSpPr>
        <p:spPr>
          <a:xfrm>
            <a:off x="1715293" y="916518"/>
            <a:ext cx="8761413" cy="706964"/>
          </a:xfrm>
        </p:spPr>
        <p:txBody>
          <a:bodyPr/>
          <a:lstStyle/>
          <a:p>
            <a:pPr algn="ctr"/>
            <a:r>
              <a:rPr lang="fr-FR" b="1"/>
              <a:t>Projet pédagogique communautaire</a:t>
            </a:r>
          </a:p>
        </p:txBody>
      </p:sp>
      <p:sp>
        <p:nvSpPr>
          <p:cNvPr id="3" name="Espace réservé du contenu 2">
            <a:extLst>
              <a:ext uri="{FF2B5EF4-FFF2-40B4-BE49-F238E27FC236}">
                <a16:creationId xmlns:a16="http://schemas.microsoft.com/office/drawing/2014/main" id="{BA039A14-98B5-D652-7C26-DC0B1156FCC7}"/>
              </a:ext>
            </a:extLst>
          </p:cNvPr>
          <p:cNvSpPr>
            <a:spLocks noGrp="1"/>
          </p:cNvSpPr>
          <p:nvPr>
            <p:ph idx="1"/>
          </p:nvPr>
        </p:nvSpPr>
        <p:spPr/>
        <p:txBody>
          <a:bodyPr/>
          <a:lstStyle/>
          <a:p>
            <a:endParaRPr lang="fr-FR">
              <a:hlinkClick r:id="rId3"/>
            </a:endParaRPr>
          </a:p>
          <a:p>
            <a:endParaRPr lang="fr-FR">
              <a:hlinkClick r:id="rId3"/>
            </a:endParaRPr>
          </a:p>
        </p:txBody>
      </p:sp>
      <p:pic>
        <p:nvPicPr>
          <p:cNvPr id="5" name="Image 4">
            <a:hlinkClick r:id="rId3"/>
            <a:extLst>
              <a:ext uri="{FF2B5EF4-FFF2-40B4-BE49-F238E27FC236}">
                <a16:creationId xmlns:a16="http://schemas.microsoft.com/office/drawing/2014/main" id="{6FB628C5-7F47-A5AC-E119-861D8B566C07}"/>
              </a:ext>
            </a:extLst>
          </p:cNvPr>
          <p:cNvPicPr>
            <a:picLocks noChangeAspect="1"/>
          </p:cNvPicPr>
          <p:nvPr/>
        </p:nvPicPr>
        <p:blipFill>
          <a:blip r:embed="rId4"/>
          <a:stretch>
            <a:fillRect/>
          </a:stretch>
        </p:blipFill>
        <p:spPr>
          <a:xfrm>
            <a:off x="2886075" y="2695575"/>
            <a:ext cx="5914530" cy="3324225"/>
          </a:xfrm>
          <a:prstGeom prst="rect">
            <a:avLst/>
          </a:prstGeom>
        </p:spPr>
      </p:pic>
    </p:spTree>
    <p:extLst>
      <p:ext uri="{BB962C8B-B14F-4D97-AF65-F5344CB8AC3E}">
        <p14:creationId xmlns:p14="http://schemas.microsoft.com/office/powerpoint/2010/main" val="387442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B90B944-6BDC-5F8E-13D7-69E422337F43}"/>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3000" b="0" i="0" kern="1200">
                <a:solidFill>
                  <a:srgbClr val="EBEBEB"/>
                </a:solidFill>
                <a:latin typeface="+mj-lt"/>
                <a:ea typeface="+mj-ea"/>
                <a:cs typeface="+mj-cs"/>
              </a:rPr>
              <a:t>Guide sur les apprentissages expérientiels de la maternelle à la 12</a:t>
            </a:r>
            <a:r>
              <a:rPr lang="en-US" sz="3000" b="0" i="0" kern="1200" baseline="30000">
                <a:solidFill>
                  <a:srgbClr val="EBEBEB"/>
                </a:solidFill>
                <a:latin typeface="+mj-lt"/>
                <a:ea typeface="+mj-ea"/>
                <a:cs typeface="+mj-cs"/>
              </a:rPr>
              <a:t>e</a:t>
            </a:r>
            <a:r>
              <a:rPr lang="en-US" sz="3000" b="0" i="0" kern="1200">
                <a:solidFill>
                  <a:srgbClr val="EBEBEB"/>
                </a:solidFill>
                <a:latin typeface="+mj-lt"/>
                <a:ea typeface="+mj-ea"/>
                <a:cs typeface="+mj-cs"/>
              </a:rPr>
              <a:t> année </a:t>
            </a:r>
          </a:p>
        </p:txBody>
      </p:sp>
      <p:grpSp>
        <p:nvGrpSpPr>
          <p:cNvPr id="18" name="Group 1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9" name="Rectangle 1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7" name="Espace réservé du contenu 6" descr="Une image contenant habits, Visage humain, personne, garçon&#10;&#10;Description générée automatiquement">
            <a:extLst>
              <a:ext uri="{FF2B5EF4-FFF2-40B4-BE49-F238E27FC236}">
                <a16:creationId xmlns:a16="http://schemas.microsoft.com/office/drawing/2014/main" id="{02792E57-2DE0-39AE-B038-99F34243697E}"/>
              </a:ext>
            </a:extLst>
          </p:cNvPr>
          <p:cNvPicPr>
            <a:picLocks noGrp="1" noChangeAspect="1"/>
          </p:cNvPicPr>
          <p:nvPr>
            <p:ph idx="1"/>
          </p:nvPr>
        </p:nvPicPr>
        <p:blipFill>
          <a:blip r:embed="rId4"/>
          <a:stretch>
            <a:fillRect/>
          </a:stretch>
        </p:blipFill>
        <p:spPr>
          <a:xfrm>
            <a:off x="1030367" y="338243"/>
            <a:ext cx="5825593" cy="6124003"/>
          </a:xfrm>
          <a:prstGeom prst="rect">
            <a:avLst/>
          </a:prstGeom>
        </p:spPr>
      </p:pic>
    </p:spTree>
    <p:extLst>
      <p:ext uri="{BB962C8B-B14F-4D97-AF65-F5344CB8AC3E}">
        <p14:creationId xmlns:p14="http://schemas.microsoft.com/office/powerpoint/2010/main" val="75173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3</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Image 3">
            <a:extLst>
              <a:ext uri="{FF2B5EF4-FFF2-40B4-BE49-F238E27FC236}">
                <a16:creationId xmlns:a16="http://schemas.microsoft.com/office/drawing/2014/main" id="{45D568F5-8BF1-8790-30A7-F6EECD179E76}"/>
              </a:ext>
            </a:extLst>
          </p:cNvPr>
          <p:cNvPicPr>
            <a:picLocks noChangeAspect="1"/>
          </p:cNvPicPr>
          <p:nvPr/>
        </p:nvPicPr>
        <p:blipFill rotWithShape="1">
          <a:blip r:embed="rId4"/>
          <a:srcRect t="6954" r="1" b="6960"/>
          <a:stretch/>
        </p:blipFill>
        <p:spPr>
          <a:xfrm>
            <a:off x="2574791" y="571500"/>
            <a:ext cx="7042418" cy="2197690"/>
          </a:xfrm>
          <a:prstGeom prst="roundRect">
            <a:avLst>
              <a:gd name="adj" fmla="val 1858"/>
            </a:avLst>
          </a:prstGeom>
          <a:effectLst>
            <a:outerShdw blurRad="50800" dist="50800" dir="5400000" algn="tl" rotWithShape="0">
              <a:srgbClr val="000000">
                <a:alpha val="43000"/>
              </a:srgbClr>
            </a:outerShdw>
          </a:effectLst>
        </p:spPr>
      </p:pic>
      <p:pic>
        <p:nvPicPr>
          <p:cNvPr id="2" name="Image 1" descr="Une image contenant texte, habits, garçon, Visage humain&#10;&#10;Description générée automatiquement">
            <a:hlinkClick r:id="rId5"/>
            <a:extLst>
              <a:ext uri="{FF2B5EF4-FFF2-40B4-BE49-F238E27FC236}">
                <a16:creationId xmlns:a16="http://schemas.microsoft.com/office/drawing/2014/main" id="{D9ABBDCF-BB3C-7A9B-8B95-B26F58C2D7D9}"/>
              </a:ext>
            </a:extLst>
          </p:cNvPr>
          <p:cNvPicPr>
            <a:picLocks noChangeAspect="1"/>
          </p:cNvPicPr>
          <p:nvPr/>
        </p:nvPicPr>
        <p:blipFill>
          <a:blip r:embed="rId6"/>
          <a:stretch>
            <a:fillRect/>
          </a:stretch>
        </p:blipFill>
        <p:spPr>
          <a:xfrm>
            <a:off x="2938463" y="2801991"/>
            <a:ext cx="6315074" cy="3484509"/>
          </a:xfrm>
          <a:prstGeom prst="rect">
            <a:avLst/>
          </a:prstGeom>
        </p:spPr>
      </p:pic>
    </p:spTree>
    <p:extLst>
      <p:ext uri="{BB962C8B-B14F-4D97-AF65-F5344CB8AC3E}">
        <p14:creationId xmlns:p14="http://schemas.microsoft.com/office/powerpoint/2010/main" val="30673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07C16E-6BFB-ACA1-D4B9-F4AE8D1A267D}"/>
              </a:ext>
            </a:extLst>
          </p:cNvPr>
          <p:cNvPicPr>
            <a:picLocks noChangeAspect="1"/>
          </p:cNvPicPr>
          <p:nvPr/>
        </p:nvPicPr>
        <p:blipFill>
          <a:blip r:embed="rId3"/>
          <a:srcRect l="-1584" t="8149"/>
          <a:stretch/>
        </p:blipFill>
        <p:spPr>
          <a:xfrm>
            <a:off x="0" y="267381"/>
            <a:ext cx="5786498" cy="6062530"/>
          </a:xfrm>
          <a:prstGeom prst="rect">
            <a:avLst/>
          </a:prstGeom>
        </p:spPr>
      </p:pic>
      <p:sp>
        <p:nvSpPr>
          <p:cNvPr id="5" name="ZoneTexte 4">
            <a:extLst>
              <a:ext uri="{FF2B5EF4-FFF2-40B4-BE49-F238E27FC236}">
                <a16:creationId xmlns:a16="http://schemas.microsoft.com/office/drawing/2014/main" id="{32F757A9-BBA4-FDFC-1D98-E734729E2783}"/>
              </a:ext>
            </a:extLst>
          </p:cNvPr>
          <p:cNvSpPr txBox="1"/>
          <p:nvPr/>
        </p:nvSpPr>
        <p:spPr>
          <a:xfrm>
            <a:off x="6405564" y="1567143"/>
            <a:ext cx="5578077" cy="3600986"/>
          </a:xfrm>
          <a:prstGeom prst="rect">
            <a:avLst/>
          </a:prstGeom>
          <a:noFill/>
        </p:spPr>
        <p:txBody>
          <a:bodyPr wrap="square" lIns="91440" tIns="45720" rIns="91440" bIns="45720" anchor="t">
            <a:spAutoFit/>
          </a:bodyPr>
          <a:lstStyle/>
          <a:p>
            <a:endParaRPr lang="fr-CA" sz="2400"/>
          </a:p>
          <a:p>
            <a:r>
              <a:rPr lang="fr-CA" sz="2400">
                <a:hlinkClick r:id="rId4"/>
              </a:rPr>
              <a:t>Outil</a:t>
            </a:r>
            <a:r>
              <a:rPr lang="fr-CA" sz="2400"/>
              <a:t> pour aider le personnel éducatif à accompagner les élèves de la petite enfance à la 12</a:t>
            </a:r>
            <a:r>
              <a:rPr lang="fr-CA" sz="2400" baseline="30000"/>
              <a:t>e</a:t>
            </a:r>
            <a:r>
              <a:rPr lang="fr-CA" sz="2400"/>
              <a:t> année dans le développement de leurs compétences</a:t>
            </a:r>
          </a:p>
          <a:p>
            <a:endParaRPr lang="fr-CA" sz="2400"/>
          </a:p>
          <a:p>
            <a:r>
              <a:rPr lang="fr-CA"/>
              <a:t>(</a:t>
            </a:r>
            <a:r>
              <a:rPr lang="fr-CA" err="1"/>
              <a:t>Sharepoint</a:t>
            </a:r>
            <a:r>
              <a:rPr lang="fr-CA"/>
              <a:t> Étincelles de vie et de carrière (Projet de vie et de carrière – Ressources)</a:t>
            </a:r>
          </a:p>
          <a:p>
            <a:endParaRPr lang="fr-CA" sz="2400"/>
          </a:p>
        </p:txBody>
      </p:sp>
    </p:spTree>
    <p:extLst>
      <p:ext uri="{BB962C8B-B14F-4D97-AF65-F5344CB8AC3E}">
        <p14:creationId xmlns:p14="http://schemas.microsoft.com/office/powerpoint/2010/main" val="125823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4</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4">
            <a:extLst>
              <a:ext uri="{FF2B5EF4-FFF2-40B4-BE49-F238E27FC236}">
                <a16:creationId xmlns:a16="http://schemas.microsoft.com/office/drawing/2014/main" id="{F3D08534-A92B-237D-C3F7-F94A4EAD0064}"/>
              </a:ext>
            </a:extLst>
          </p:cNvPr>
          <p:cNvGraphicFramePr>
            <a:graphicFrameLocks/>
          </p:cNvGraphicFramePr>
          <p:nvPr>
            <p:extLst>
              <p:ext uri="{D42A27DB-BD31-4B8C-83A1-F6EECF244321}">
                <p14:modId xmlns:p14="http://schemas.microsoft.com/office/powerpoint/2010/main" val="562410694"/>
              </p:ext>
            </p:extLst>
          </p:nvPr>
        </p:nvGraphicFramePr>
        <p:xfrm>
          <a:off x="869256" y="1514595"/>
          <a:ext cx="10453488" cy="4815840"/>
        </p:xfrm>
        <a:graphic>
          <a:graphicData uri="http://schemas.openxmlformats.org/drawingml/2006/table">
            <a:tbl>
              <a:tblPr firstRow="1" bandRow="1">
                <a:tableStyleId>{5C22544A-7EE6-4342-B048-85BDC9FD1C3A}</a:tableStyleId>
              </a:tblPr>
              <a:tblGrid>
                <a:gridCol w="2900707">
                  <a:extLst>
                    <a:ext uri="{9D8B030D-6E8A-4147-A177-3AD203B41FA5}">
                      <a16:colId xmlns:a16="http://schemas.microsoft.com/office/drawing/2014/main" val="3166995965"/>
                    </a:ext>
                  </a:extLst>
                </a:gridCol>
                <a:gridCol w="7552781">
                  <a:extLst>
                    <a:ext uri="{9D8B030D-6E8A-4147-A177-3AD203B41FA5}">
                      <a16:colId xmlns:a16="http://schemas.microsoft.com/office/drawing/2014/main" val="902154062"/>
                    </a:ext>
                  </a:extLst>
                </a:gridCol>
              </a:tblGrid>
              <a:tr h="690524">
                <a:tc>
                  <a:txBody>
                    <a:bodyPr/>
                    <a:lstStyle/>
                    <a:p>
                      <a:pPr algn="ctr"/>
                      <a:r>
                        <a:rPr lang="fr-CA" sz="2000"/>
                        <a:t>Phases</a:t>
                      </a:r>
                    </a:p>
                  </a:txBody>
                  <a:tcPr>
                    <a:solidFill>
                      <a:schemeClr val="tx2"/>
                    </a:solidFill>
                  </a:tcPr>
                </a:tc>
                <a:tc>
                  <a:txBody>
                    <a:bodyPr/>
                    <a:lstStyle/>
                    <a:p>
                      <a:pPr algn="ctr"/>
                      <a:r>
                        <a:rPr lang="fr-CA" sz="2000"/>
                        <a:t>Objectifs</a:t>
                      </a:r>
                    </a:p>
                    <a:p>
                      <a:pPr algn="l"/>
                      <a:r>
                        <a:rPr lang="fr-CA" sz="2000"/>
                        <a:t>Amener l’élève à:</a:t>
                      </a:r>
                    </a:p>
                  </a:txBody>
                  <a:tcPr>
                    <a:solidFill>
                      <a:schemeClr val="tx2"/>
                    </a:solidFill>
                  </a:tcPr>
                </a:tc>
                <a:extLst>
                  <a:ext uri="{0D108BD9-81ED-4DB2-BD59-A6C34878D82A}">
                    <a16:rowId xmlns:a16="http://schemas.microsoft.com/office/drawing/2014/main" val="2592008413"/>
                  </a:ext>
                </a:extLst>
              </a:tr>
              <a:tr h="1144562">
                <a:tc>
                  <a:txBody>
                    <a:bodyPr/>
                    <a:lstStyle/>
                    <a:p>
                      <a:pPr algn="ctr"/>
                      <a:endParaRPr lang="fr-CA" b="1"/>
                    </a:p>
                    <a:p>
                      <a:pPr algn="ctr"/>
                      <a:r>
                        <a:rPr lang="fr-CA" b="1"/>
                        <a:t>EXPLORATION</a:t>
                      </a:r>
                    </a:p>
                    <a:p>
                      <a:pPr algn="ctr"/>
                      <a:endParaRPr lang="fr-CA" b="1"/>
                    </a:p>
                  </a:txBody>
                  <a:tcPr/>
                </a:tc>
                <a:tc>
                  <a:txBody>
                    <a:bodyPr/>
                    <a:lstStyle/>
                    <a:p>
                      <a:endParaRPr lang="fr-CA"/>
                    </a:p>
                    <a:p>
                      <a:r>
                        <a:rPr lang="fr-CA"/>
                        <a:t>Découvrir de nouveaux centres d’intérêt et de nouvelles perspectives en posant des questions et en observant son environnement</a:t>
                      </a:r>
                    </a:p>
                    <a:p>
                      <a:endParaRPr lang="fr-CA"/>
                    </a:p>
                  </a:txBody>
                  <a:tcPr/>
                </a:tc>
                <a:extLst>
                  <a:ext uri="{0D108BD9-81ED-4DB2-BD59-A6C34878D82A}">
                    <a16:rowId xmlns:a16="http://schemas.microsoft.com/office/drawing/2014/main" val="2542319489"/>
                  </a:ext>
                </a:extLst>
              </a:tr>
              <a:tr h="1144562">
                <a:tc>
                  <a:txBody>
                    <a:bodyPr/>
                    <a:lstStyle/>
                    <a:p>
                      <a:pPr algn="ctr"/>
                      <a:endParaRPr lang="fr-CA" b="1"/>
                    </a:p>
                    <a:p>
                      <a:pPr algn="ctr"/>
                      <a:r>
                        <a:rPr lang="fr-CA" b="1"/>
                        <a:t>APPLICATION</a:t>
                      </a:r>
                    </a:p>
                    <a:p>
                      <a:pPr algn="ctr"/>
                      <a:endParaRPr lang="fr-CA" b="1"/>
                    </a:p>
                    <a:p>
                      <a:pPr algn="ctr"/>
                      <a:endParaRPr lang="fr-CA" b="1"/>
                    </a:p>
                  </a:txBody>
                  <a:tcPr/>
                </a:tc>
                <a:tc>
                  <a:txBody>
                    <a:bodyPr/>
                    <a:lstStyle/>
                    <a:p>
                      <a:endParaRPr lang="fr-CA"/>
                    </a:p>
                    <a:p>
                      <a:r>
                        <a:rPr lang="fr-CA"/>
                        <a:t>Mettre en pratique ses connaissances et ses compétences dans des situations concrètes et authentiques</a:t>
                      </a:r>
                    </a:p>
                  </a:txBody>
                  <a:tcPr/>
                </a:tc>
                <a:extLst>
                  <a:ext uri="{0D108BD9-81ED-4DB2-BD59-A6C34878D82A}">
                    <a16:rowId xmlns:a16="http://schemas.microsoft.com/office/drawing/2014/main" val="3091585183"/>
                  </a:ext>
                </a:extLst>
              </a:tr>
              <a:tr h="1409429">
                <a:tc>
                  <a:txBody>
                    <a:bodyPr/>
                    <a:lstStyle/>
                    <a:p>
                      <a:pPr algn="ctr"/>
                      <a:endParaRPr lang="fr-CA" b="1"/>
                    </a:p>
                    <a:p>
                      <a:pPr algn="ctr"/>
                      <a:r>
                        <a:rPr lang="fr-CA" b="1"/>
                        <a:t>CONCRÉTISATION</a:t>
                      </a:r>
                    </a:p>
                    <a:p>
                      <a:pPr algn="ctr"/>
                      <a:r>
                        <a:rPr lang="fr-CA" b="1"/>
                        <a:t>(secondaire)</a:t>
                      </a:r>
                    </a:p>
                    <a:p>
                      <a:pPr algn="ctr"/>
                      <a:endParaRPr lang="fr-CA" b="1"/>
                    </a:p>
                    <a:p>
                      <a:pPr algn="ctr"/>
                      <a:endParaRPr lang="fr-CA" b="1"/>
                    </a:p>
                  </a:txBody>
                  <a:tcPr/>
                </a:tc>
                <a:tc>
                  <a:txBody>
                    <a:bodyPr/>
                    <a:lstStyle/>
                    <a:p>
                      <a:endParaRPr lang="fr-CA"/>
                    </a:p>
                    <a:p>
                      <a:r>
                        <a:rPr lang="fr-CA"/>
                        <a:t>Mettre en œuvre son plan d’action pour cheminer dans son projet de vie et de carrière</a:t>
                      </a:r>
                    </a:p>
                  </a:txBody>
                  <a:tcPr/>
                </a:tc>
                <a:extLst>
                  <a:ext uri="{0D108BD9-81ED-4DB2-BD59-A6C34878D82A}">
                    <a16:rowId xmlns:a16="http://schemas.microsoft.com/office/drawing/2014/main" val="1325725892"/>
                  </a:ext>
                </a:extLst>
              </a:tr>
            </a:tbl>
          </a:graphicData>
        </a:graphic>
      </p:graphicFrame>
      <p:sp>
        <p:nvSpPr>
          <p:cNvPr id="4" name="ZoneTexte 3">
            <a:extLst>
              <a:ext uri="{FF2B5EF4-FFF2-40B4-BE49-F238E27FC236}">
                <a16:creationId xmlns:a16="http://schemas.microsoft.com/office/drawing/2014/main" id="{C3C8635D-0CF6-09E7-B295-7B28285105B0}"/>
              </a:ext>
            </a:extLst>
          </p:cNvPr>
          <p:cNvSpPr txBox="1"/>
          <p:nvPr/>
        </p:nvSpPr>
        <p:spPr>
          <a:xfrm>
            <a:off x="2052637" y="527565"/>
            <a:ext cx="8086725" cy="584775"/>
          </a:xfrm>
          <a:prstGeom prst="rect">
            <a:avLst/>
          </a:prstGeom>
          <a:noFill/>
        </p:spPr>
        <p:txBody>
          <a:bodyPr wrap="square">
            <a:spAutoFit/>
          </a:bodyPr>
          <a:lstStyle/>
          <a:p>
            <a:r>
              <a:rPr lang="fr-CA" sz="3200" b="1"/>
              <a:t>Phases de l’apprentissage expérientiel </a:t>
            </a:r>
            <a:endParaRPr lang="en-CA" sz="3200"/>
          </a:p>
        </p:txBody>
      </p:sp>
    </p:spTree>
    <p:extLst>
      <p:ext uri="{BB962C8B-B14F-4D97-AF65-F5344CB8AC3E}">
        <p14:creationId xmlns:p14="http://schemas.microsoft.com/office/powerpoint/2010/main" val="285316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fr-CA"/>
          </a:p>
        </p:txBody>
      </p:sp>
      <p:sp>
        <p:nvSpPr>
          <p:cNvPr id="61" name="Freeform: Shape 6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fr-CA"/>
          </a:p>
        </p:txBody>
      </p:sp>
      <p:sp>
        <p:nvSpPr>
          <p:cNvPr id="6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fr-CA"/>
          </a:p>
        </p:txBody>
      </p:sp>
      <p:pic>
        <p:nvPicPr>
          <p:cNvPr id="5" name="Image 4" descr="Une image contenant horloge, habits, personne, mur&#10;&#10;Description générée automatiquement">
            <a:extLst>
              <a:ext uri="{FF2B5EF4-FFF2-40B4-BE49-F238E27FC236}">
                <a16:creationId xmlns:a16="http://schemas.microsoft.com/office/drawing/2014/main" id="{5A2A210F-998B-3BD4-3521-CE48A3D11C1D}"/>
              </a:ext>
            </a:extLst>
          </p:cNvPr>
          <p:cNvPicPr>
            <a:picLocks noChangeAspect="1"/>
          </p:cNvPicPr>
          <p:nvPr/>
        </p:nvPicPr>
        <p:blipFill rotWithShape="1">
          <a:blip r:embed="rId3">
            <a:extLst>
              <a:ext uri="{28A0092B-C50C-407E-A947-70E740481C1C}">
                <a14:useLocalDpi xmlns:a14="http://schemas.microsoft.com/office/drawing/2010/main" val="0"/>
              </a:ext>
            </a:extLst>
          </a:blip>
          <a:srcRect l="8700" r="3" b="2"/>
          <a:stretch/>
        </p:blipFill>
        <p:spPr>
          <a:xfrm>
            <a:off x="5008538" y="502496"/>
            <a:ext cx="7100368" cy="5826426"/>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65" name="Rectangle 6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67" name="Oval 6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69" name="Oval 6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7" name="Espace réservé du contenu 6">
            <a:extLst>
              <a:ext uri="{FF2B5EF4-FFF2-40B4-BE49-F238E27FC236}">
                <a16:creationId xmlns:a16="http://schemas.microsoft.com/office/drawing/2014/main" id="{E942E3C2-297A-3A37-DB88-A098FF6501C7}"/>
              </a:ext>
            </a:extLst>
          </p:cNvPr>
          <p:cNvSpPr>
            <a:spLocks noGrp="1"/>
          </p:cNvSpPr>
          <p:nvPr>
            <p:ph idx="1"/>
          </p:nvPr>
        </p:nvSpPr>
        <p:spPr>
          <a:xfrm>
            <a:off x="490674" y="800634"/>
            <a:ext cx="4368995" cy="5237879"/>
          </a:xfrm>
        </p:spPr>
        <p:txBody>
          <a:bodyPr vert="horz" lIns="91440" tIns="45720" rIns="91440" bIns="45720" rtlCol="0" anchor="t">
            <a:noAutofit/>
          </a:bodyPr>
          <a:lstStyle/>
          <a:p>
            <a:pPr marL="0" indent="0" algn="ctr">
              <a:buClrTx/>
              <a:buNone/>
            </a:pPr>
            <a:r>
              <a:rPr lang="fr-CA" sz="2800" b="1">
                <a:solidFill>
                  <a:schemeClr val="tx1"/>
                </a:solidFill>
                <a:latin typeface="+mj-lt"/>
                <a:ea typeface="+mj-ea"/>
                <a:cs typeface="+mj-cs"/>
              </a:rPr>
              <a:t>Description de l’atelier</a:t>
            </a:r>
            <a:r>
              <a:rPr lang="fr-CA" sz="3200" b="1">
                <a:solidFill>
                  <a:schemeClr val="tx1"/>
                </a:solidFill>
                <a:latin typeface="+mj-lt"/>
                <a:ea typeface="+mj-ea"/>
                <a:cs typeface="+mj-cs"/>
              </a:rPr>
              <a:t> </a:t>
            </a:r>
            <a:endParaRPr lang="fr-CA" sz="2800" b="1">
              <a:solidFill>
                <a:schemeClr val="tx1"/>
              </a:solidFill>
            </a:endParaRPr>
          </a:p>
          <a:p>
            <a:pPr marL="457200" indent="-457200">
              <a:buClrTx/>
              <a:buFont typeface="Arial" charset="2"/>
              <a:buChar char="•"/>
            </a:pPr>
            <a:endParaRPr lang="fr-CA" sz="2000" b="1" i="1">
              <a:solidFill>
                <a:schemeClr val="tx1"/>
              </a:solidFill>
            </a:endParaRPr>
          </a:p>
          <a:p>
            <a:pPr marL="457200" indent="-457200">
              <a:buClrTx/>
              <a:buFont typeface="Arial" charset="2"/>
              <a:buChar char="•"/>
            </a:pPr>
            <a:r>
              <a:rPr lang="fr-CA" sz="2000" b="1" i="1">
                <a:solidFill>
                  <a:schemeClr val="tx1"/>
                </a:solidFill>
              </a:rPr>
              <a:t>En apprendre davantage sur l’apprentissage expérientiel</a:t>
            </a:r>
            <a:endParaRPr lang="fr-CA" sz="2000" b="1">
              <a:solidFill>
                <a:schemeClr val="tx1"/>
              </a:solidFill>
            </a:endParaRPr>
          </a:p>
          <a:p>
            <a:pPr marL="0" indent="0">
              <a:buClrTx/>
              <a:buNone/>
            </a:pPr>
            <a:endParaRPr lang="fr-CA" sz="2000" b="1" i="1">
              <a:solidFill>
                <a:schemeClr val="tx1"/>
              </a:solidFill>
            </a:endParaRPr>
          </a:p>
          <a:p>
            <a:pPr marL="457200" indent="-457200">
              <a:buClrTx/>
              <a:buFont typeface="Arial" charset="2"/>
              <a:buChar char="•"/>
            </a:pPr>
            <a:r>
              <a:rPr lang="fr-CA" sz="2000" b="1" i="1">
                <a:solidFill>
                  <a:schemeClr val="tx1"/>
                </a:solidFill>
              </a:rPr>
              <a:t>Découvrir des exemples d’intégration de l'apprentissage expérientiel dans divers contextes éducatifs, du primaire au secondaire </a:t>
            </a:r>
            <a:endParaRPr lang="fr-CA" sz="2000" b="1">
              <a:solidFill>
                <a:schemeClr val="tx1"/>
              </a:solidFill>
            </a:endParaRPr>
          </a:p>
        </p:txBody>
      </p:sp>
      <p:sp>
        <p:nvSpPr>
          <p:cNvPr id="7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fr-CA"/>
          </a:p>
        </p:txBody>
      </p:sp>
    </p:spTree>
    <p:extLst>
      <p:ext uri="{BB962C8B-B14F-4D97-AF65-F5344CB8AC3E}">
        <p14:creationId xmlns:p14="http://schemas.microsoft.com/office/powerpoint/2010/main" val="117600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5 et 6</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4">
            <a:extLst>
              <a:ext uri="{FF2B5EF4-FFF2-40B4-BE49-F238E27FC236}">
                <a16:creationId xmlns:a16="http://schemas.microsoft.com/office/drawing/2014/main" id="{E4298A90-6861-7F2F-0BBB-EF37F2D759D5}"/>
              </a:ext>
            </a:extLst>
          </p:cNvPr>
          <p:cNvGraphicFramePr>
            <a:graphicFrameLocks noGrp="1"/>
          </p:cNvGraphicFramePr>
          <p:nvPr>
            <p:extLst>
              <p:ext uri="{D42A27DB-BD31-4B8C-83A1-F6EECF244321}">
                <p14:modId xmlns:p14="http://schemas.microsoft.com/office/powerpoint/2010/main" val="2532823834"/>
              </p:ext>
            </p:extLst>
          </p:nvPr>
        </p:nvGraphicFramePr>
        <p:xfrm>
          <a:off x="463794" y="1731676"/>
          <a:ext cx="11264407" cy="4693920"/>
        </p:xfrm>
        <a:graphic>
          <a:graphicData uri="http://schemas.openxmlformats.org/drawingml/2006/table">
            <a:tbl>
              <a:tblPr firstRow="1" bandRow="1">
                <a:tableStyleId>{5C22544A-7EE6-4342-B048-85BDC9FD1C3A}</a:tableStyleId>
              </a:tblPr>
              <a:tblGrid>
                <a:gridCol w="2029918">
                  <a:extLst>
                    <a:ext uri="{9D8B030D-6E8A-4147-A177-3AD203B41FA5}">
                      <a16:colId xmlns:a16="http://schemas.microsoft.com/office/drawing/2014/main" val="4011473930"/>
                    </a:ext>
                  </a:extLst>
                </a:gridCol>
                <a:gridCol w="9234489">
                  <a:extLst>
                    <a:ext uri="{9D8B030D-6E8A-4147-A177-3AD203B41FA5}">
                      <a16:colId xmlns:a16="http://schemas.microsoft.com/office/drawing/2014/main" val="1623450010"/>
                    </a:ext>
                  </a:extLst>
                </a:gridCol>
              </a:tblGrid>
              <a:tr h="440609">
                <a:tc>
                  <a:txBody>
                    <a:bodyPr/>
                    <a:lstStyle/>
                    <a:p>
                      <a:pPr algn="ctr"/>
                      <a:r>
                        <a:rPr lang="fr-CA" sz="2400">
                          <a:solidFill>
                            <a:schemeClr val="tx2"/>
                          </a:solidFill>
                        </a:rPr>
                        <a:t>ÉTAPES</a:t>
                      </a:r>
                    </a:p>
                  </a:txBody>
                  <a:tcPr>
                    <a:solidFill>
                      <a:schemeClr val="accent3">
                        <a:lumMod val="40000"/>
                        <a:lumOff val="60000"/>
                      </a:schemeClr>
                    </a:solidFill>
                  </a:tcPr>
                </a:tc>
                <a:tc>
                  <a:txBody>
                    <a:bodyPr/>
                    <a:lstStyle/>
                    <a:p>
                      <a:pPr algn="ctr"/>
                      <a:r>
                        <a:rPr lang="fr-CA" sz="2400">
                          <a:solidFill>
                            <a:schemeClr val="tx2"/>
                          </a:solidFill>
                        </a:rPr>
                        <a:t>DÉFINITION</a:t>
                      </a:r>
                    </a:p>
                  </a:txBody>
                  <a:tcPr>
                    <a:solidFill>
                      <a:schemeClr val="accent3">
                        <a:lumMod val="40000"/>
                        <a:lumOff val="60000"/>
                      </a:schemeClr>
                    </a:solidFill>
                  </a:tcPr>
                </a:tc>
                <a:extLst>
                  <a:ext uri="{0D108BD9-81ED-4DB2-BD59-A6C34878D82A}">
                    <a16:rowId xmlns:a16="http://schemas.microsoft.com/office/drawing/2014/main" val="1818317038"/>
                  </a:ext>
                </a:extLst>
              </a:tr>
              <a:tr h="1263078">
                <a:tc>
                  <a:txBody>
                    <a:bodyPr/>
                    <a:lstStyle/>
                    <a:p>
                      <a:pPr algn="ctr"/>
                      <a:endParaRPr lang="fr-CA" sz="2000"/>
                    </a:p>
                    <a:p>
                      <a:pPr algn="ctr"/>
                      <a:r>
                        <a:rPr lang="fr-CA" sz="2000" b="1"/>
                        <a:t>Préparation</a:t>
                      </a:r>
                    </a:p>
                    <a:p>
                      <a:pPr algn="ctr"/>
                      <a:r>
                        <a:rPr lang="fr-CA" sz="2000"/>
                        <a:t>AVANT</a:t>
                      </a:r>
                    </a:p>
                    <a:p>
                      <a:pPr algn="ctr"/>
                      <a:endParaRPr lang="fr-CA" sz="20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CA" sz="2000" kern="120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CA" sz="2000" kern="1200">
                          <a:solidFill>
                            <a:schemeClr val="dk1"/>
                          </a:solidFill>
                          <a:effectLst/>
                          <a:latin typeface="+mn-lt"/>
                          <a:ea typeface="+mn-ea"/>
                          <a:cs typeface="+mn-cs"/>
                        </a:rPr>
                        <a:t>Le personnel éducatif aide l’élève à se préparer adéquatement pour vivre un apprentissage expérientiel enrichissant. </a:t>
                      </a:r>
                    </a:p>
                    <a:p>
                      <a:endParaRPr lang="fr-CA" sz="2000"/>
                    </a:p>
                  </a:txBody>
                  <a:tcPr/>
                </a:tc>
                <a:extLst>
                  <a:ext uri="{0D108BD9-81ED-4DB2-BD59-A6C34878D82A}">
                    <a16:rowId xmlns:a16="http://schemas.microsoft.com/office/drawing/2014/main" val="4190209868"/>
                  </a:ext>
                </a:extLst>
              </a:tr>
              <a:tr h="1263078">
                <a:tc>
                  <a:txBody>
                    <a:bodyPr/>
                    <a:lstStyle/>
                    <a:p>
                      <a:pPr algn="ctr"/>
                      <a:endParaRPr lang="fr-CA" sz="2000"/>
                    </a:p>
                    <a:p>
                      <a:pPr algn="ctr"/>
                      <a:r>
                        <a:rPr lang="fr-CA" sz="2000" b="1"/>
                        <a:t>Participation</a:t>
                      </a:r>
                    </a:p>
                    <a:p>
                      <a:pPr algn="ctr"/>
                      <a:r>
                        <a:rPr lang="fr-CA" sz="2000"/>
                        <a:t>PENDANT</a:t>
                      </a:r>
                    </a:p>
                    <a:p>
                      <a:pPr algn="ctr"/>
                      <a:endParaRPr lang="fr-CA" sz="2000"/>
                    </a:p>
                  </a:txBody>
                  <a:tcPr/>
                </a:tc>
                <a:tc>
                  <a:txBody>
                    <a:bodyPr/>
                    <a:lstStyle/>
                    <a:p>
                      <a:endParaRPr lang="fr-CA" sz="2000"/>
                    </a:p>
                    <a:p>
                      <a:pPr marL="0" marR="0" lvl="0" indent="0" algn="l" rtl="0" eaLnBrk="1" fontAlgn="auto" latinLnBrk="0" hangingPunct="1">
                        <a:lnSpc>
                          <a:spcPct val="100000"/>
                        </a:lnSpc>
                        <a:spcBef>
                          <a:spcPts val="0"/>
                        </a:spcBef>
                        <a:spcAft>
                          <a:spcPts val="0"/>
                        </a:spcAft>
                        <a:buClrTx/>
                        <a:buSzTx/>
                        <a:buFontTx/>
                        <a:buNone/>
                      </a:pPr>
                      <a:r>
                        <a:rPr lang="fr-CA" sz="2000" kern="1200">
                          <a:solidFill>
                            <a:schemeClr val="dk1"/>
                          </a:solidFill>
                          <a:effectLst/>
                          <a:latin typeface="+mn-lt"/>
                          <a:ea typeface="+mn-ea"/>
                          <a:cs typeface="+mn-cs"/>
                        </a:rPr>
                        <a:t>L’élève participe activement à des activités concrètes et authentiques qui répondent à ses besoins et à ses centres d’intérêt. </a:t>
                      </a:r>
                    </a:p>
                    <a:p>
                      <a:endParaRPr lang="fr-CA" sz="2000"/>
                    </a:p>
                  </a:txBody>
                  <a:tcPr/>
                </a:tc>
                <a:extLst>
                  <a:ext uri="{0D108BD9-81ED-4DB2-BD59-A6C34878D82A}">
                    <a16:rowId xmlns:a16="http://schemas.microsoft.com/office/drawing/2014/main" val="997016655"/>
                  </a:ext>
                </a:extLst>
              </a:tr>
              <a:tr h="1556817">
                <a:tc>
                  <a:txBody>
                    <a:bodyPr/>
                    <a:lstStyle/>
                    <a:p>
                      <a:pPr algn="ctr"/>
                      <a:endParaRPr lang="fr-CA" sz="2000"/>
                    </a:p>
                    <a:p>
                      <a:pPr algn="ctr"/>
                      <a:r>
                        <a:rPr lang="fr-CA" sz="2000" b="1"/>
                        <a:t>Objectivation</a:t>
                      </a:r>
                    </a:p>
                    <a:p>
                      <a:pPr algn="ctr"/>
                      <a:r>
                        <a:rPr lang="fr-CA" sz="2000"/>
                        <a:t>APRÈS</a:t>
                      </a:r>
                    </a:p>
                  </a:txBody>
                  <a:tcPr/>
                </a:tc>
                <a:tc>
                  <a:txBody>
                    <a:bodyPr/>
                    <a:lstStyle/>
                    <a:p>
                      <a:endParaRPr lang="fr-CA" sz="2000"/>
                    </a:p>
                    <a:p>
                      <a:r>
                        <a:rPr lang="fr-CA" sz="2000" kern="1200">
                          <a:solidFill>
                            <a:schemeClr val="dk1"/>
                          </a:solidFill>
                          <a:effectLst/>
                          <a:latin typeface="+mn-lt"/>
                          <a:ea typeface="+mn-ea"/>
                          <a:cs typeface="+mn-cs"/>
                        </a:rPr>
                        <a:t>L’élève évalue son expérience par l'entremise d’une objectivation critique. </a:t>
                      </a:r>
                      <a:endParaRPr lang="fr-CA" sz="2000"/>
                    </a:p>
                    <a:p>
                      <a:endParaRPr lang="fr-CA" sz="2000"/>
                    </a:p>
                    <a:p>
                      <a:endParaRPr lang="fr-CA" sz="2000"/>
                    </a:p>
                  </a:txBody>
                  <a:tcPr/>
                </a:tc>
                <a:extLst>
                  <a:ext uri="{0D108BD9-81ED-4DB2-BD59-A6C34878D82A}">
                    <a16:rowId xmlns:a16="http://schemas.microsoft.com/office/drawing/2014/main" val="3515094032"/>
                  </a:ext>
                </a:extLst>
              </a:tr>
            </a:tbl>
          </a:graphicData>
        </a:graphic>
      </p:graphicFrame>
      <p:sp>
        <p:nvSpPr>
          <p:cNvPr id="3" name="ZoneTexte 2">
            <a:extLst>
              <a:ext uri="{FF2B5EF4-FFF2-40B4-BE49-F238E27FC236}">
                <a16:creationId xmlns:a16="http://schemas.microsoft.com/office/drawing/2014/main" id="{631B067D-C8E0-6E4B-3A0D-F723CE44BC8B}"/>
              </a:ext>
            </a:extLst>
          </p:cNvPr>
          <p:cNvSpPr txBox="1"/>
          <p:nvPr/>
        </p:nvSpPr>
        <p:spPr>
          <a:xfrm>
            <a:off x="2971062" y="571500"/>
            <a:ext cx="6249869" cy="769441"/>
          </a:xfrm>
          <a:prstGeom prst="rect">
            <a:avLst/>
          </a:prstGeom>
          <a:noFill/>
        </p:spPr>
        <p:txBody>
          <a:bodyPr wrap="square" rtlCol="0">
            <a:spAutoFit/>
          </a:bodyPr>
          <a:lstStyle/>
          <a:p>
            <a:r>
              <a:rPr lang="fr-CA" sz="4400" b="1"/>
              <a:t>Démarche éducative</a:t>
            </a:r>
            <a:endParaRPr lang="en-CA" sz="4400" b="1"/>
          </a:p>
        </p:txBody>
      </p:sp>
    </p:spTree>
    <p:extLst>
      <p:ext uri="{BB962C8B-B14F-4D97-AF65-F5344CB8AC3E}">
        <p14:creationId xmlns:p14="http://schemas.microsoft.com/office/powerpoint/2010/main" val="310378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7 et 8</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4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CE57F37-CC3E-1C97-3D5A-9836C2E2B6FC}"/>
              </a:ext>
            </a:extLst>
          </p:cNvPr>
          <p:cNvSpPr txBox="1">
            <a:spLocks/>
          </p:cNvSpPr>
          <p:nvPr/>
        </p:nvSpPr>
        <p:spPr bwMode="gray">
          <a:xfrm>
            <a:off x="438525" y="735945"/>
            <a:ext cx="11828053" cy="9709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CA" sz="2500" b="1">
              <a:solidFill>
                <a:srgbClr val="FFFFFF"/>
              </a:solidFill>
            </a:endParaRPr>
          </a:p>
        </p:txBody>
      </p:sp>
      <p:sp>
        <p:nvSpPr>
          <p:cNvPr id="2" name="Titre 1">
            <a:extLst>
              <a:ext uri="{FF2B5EF4-FFF2-40B4-BE49-F238E27FC236}">
                <a16:creationId xmlns:a16="http://schemas.microsoft.com/office/drawing/2014/main" id="{329E7046-BF8C-A654-39C3-F4928D954E6F}"/>
              </a:ext>
            </a:extLst>
          </p:cNvPr>
          <p:cNvSpPr>
            <a:spLocks noGrp="1"/>
          </p:cNvSpPr>
          <p:nvPr>
            <p:ph type="title"/>
          </p:nvPr>
        </p:nvSpPr>
        <p:spPr>
          <a:xfrm>
            <a:off x="528387" y="2808205"/>
            <a:ext cx="6072776" cy="970935"/>
          </a:xfrm>
        </p:spPr>
        <p:txBody>
          <a:bodyPr>
            <a:normAutofit/>
          </a:bodyPr>
          <a:lstStyle/>
          <a:p>
            <a:pPr algn="ctr">
              <a:lnSpc>
                <a:spcPct val="90000"/>
              </a:lnSpc>
            </a:pPr>
            <a:r>
              <a:rPr lang="fr-CA" sz="5000" b="1">
                <a:solidFill>
                  <a:srgbClr val="FFFFFF"/>
                </a:solidFill>
              </a:rPr>
              <a:t>Enjeux actuels</a:t>
            </a:r>
            <a:endParaRPr lang="en-CA" sz="5000">
              <a:solidFill>
                <a:srgbClr val="FFFFFF"/>
              </a:solidFill>
            </a:endParaRPr>
          </a:p>
        </p:txBody>
      </p:sp>
      <p:sp>
        <p:nvSpPr>
          <p:cNvPr id="6" name="Espace réservé du contenu 5">
            <a:extLst>
              <a:ext uri="{FF2B5EF4-FFF2-40B4-BE49-F238E27FC236}">
                <a16:creationId xmlns:a16="http://schemas.microsoft.com/office/drawing/2014/main" id="{8C73F5D8-2808-0DB5-A5A1-4E293C74927B}"/>
              </a:ext>
            </a:extLst>
          </p:cNvPr>
          <p:cNvSpPr>
            <a:spLocks noGrp="1"/>
          </p:cNvSpPr>
          <p:nvPr>
            <p:ph idx="1"/>
          </p:nvPr>
        </p:nvSpPr>
        <p:spPr>
          <a:xfrm>
            <a:off x="2081818" y="5582341"/>
            <a:ext cx="1482957" cy="499956"/>
          </a:xfrm>
        </p:spPr>
        <p:txBody>
          <a:bodyPr anchor="ctr">
            <a:normAutofit/>
          </a:bodyPr>
          <a:lstStyle/>
          <a:p>
            <a:pPr marL="0" indent="0">
              <a:lnSpc>
                <a:spcPct val="90000"/>
              </a:lnSpc>
              <a:buNone/>
            </a:pPr>
            <a:endParaRPr lang="fr-CA" sz="1500">
              <a:solidFill>
                <a:srgbClr val="FFFFFF"/>
              </a:solidFill>
              <a:latin typeface="Calibri" panose="020F0502020204030204" pitchFamily="34" charset="0"/>
            </a:endParaRPr>
          </a:p>
          <a:p>
            <a:pPr marL="0" indent="0">
              <a:lnSpc>
                <a:spcPct val="90000"/>
              </a:lnSpc>
              <a:buNone/>
            </a:pPr>
            <a:endParaRPr lang="en-CA" sz="1500">
              <a:solidFill>
                <a:srgbClr val="FFFFFF"/>
              </a:solidFill>
            </a:endParaRPr>
          </a:p>
        </p:txBody>
      </p:sp>
      <p:pic>
        <p:nvPicPr>
          <p:cNvPr id="1026" name="Picture 2" descr="myBlueprint">
            <a:extLst>
              <a:ext uri="{FF2B5EF4-FFF2-40B4-BE49-F238E27FC236}">
                <a16:creationId xmlns:a16="http://schemas.microsoft.com/office/drawing/2014/main" id="{C3242C5A-827F-C6F9-0940-B78031783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938" y="400050"/>
            <a:ext cx="4293135" cy="1914525"/>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265A73D9-F4F7-AE48-D722-4F28D7C868DD}"/>
              </a:ext>
            </a:extLst>
          </p:cNvPr>
          <p:cNvSpPr txBox="1">
            <a:spLocks/>
          </p:cNvSpPr>
          <p:nvPr/>
        </p:nvSpPr>
        <p:spPr bwMode="gray">
          <a:xfrm>
            <a:off x="-488272" y="2644560"/>
            <a:ext cx="5393158" cy="97093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fr-CA" sz="5000" b="1">
                <a:solidFill>
                  <a:schemeClr val="tx1"/>
                </a:solidFill>
              </a:rPr>
              <a:t>Démarche</a:t>
            </a:r>
          </a:p>
          <a:p>
            <a:pPr algn="ctr">
              <a:lnSpc>
                <a:spcPct val="90000"/>
              </a:lnSpc>
            </a:pPr>
            <a:endParaRPr lang="en-CA" sz="3200">
              <a:solidFill>
                <a:schemeClr val="tx1"/>
              </a:solidFill>
            </a:endParaRPr>
          </a:p>
        </p:txBody>
      </p:sp>
      <p:pic>
        <p:nvPicPr>
          <p:cNvPr id="10" name="Image 9">
            <a:extLst>
              <a:ext uri="{FF2B5EF4-FFF2-40B4-BE49-F238E27FC236}">
                <a16:creationId xmlns:a16="http://schemas.microsoft.com/office/drawing/2014/main" id="{E304C393-008D-D7A2-2B2E-E2F1DFAE27FE}"/>
              </a:ext>
            </a:extLst>
          </p:cNvPr>
          <p:cNvPicPr>
            <a:picLocks noChangeAspect="1"/>
          </p:cNvPicPr>
          <p:nvPr/>
        </p:nvPicPr>
        <p:blipFill>
          <a:blip r:embed="rId4"/>
          <a:stretch>
            <a:fillRect/>
          </a:stretch>
        </p:blipFill>
        <p:spPr>
          <a:xfrm>
            <a:off x="7412797" y="2894541"/>
            <a:ext cx="4250816" cy="3563409"/>
          </a:xfrm>
          <a:prstGeom prst="rect">
            <a:avLst/>
          </a:prstGeom>
        </p:spPr>
      </p:pic>
      <p:pic>
        <p:nvPicPr>
          <p:cNvPr id="8" name="Image 7">
            <a:extLst>
              <a:ext uri="{FF2B5EF4-FFF2-40B4-BE49-F238E27FC236}">
                <a16:creationId xmlns:a16="http://schemas.microsoft.com/office/drawing/2014/main" id="{6BFBE59E-232D-ED2A-6DED-AD95552F5C3B}"/>
              </a:ext>
            </a:extLst>
          </p:cNvPr>
          <p:cNvPicPr>
            <a:picLocks noChangeAspect="1"/>
          </p:cNvPicPr>
          <p:nvPr/>
        </p:nvPicPr>
        <p:blipFill>
          <a:blip r:embed="rId5"/>
          <a:stretch>
            <a:fillRect/>
          </a:stretch>
        </p:blipFill>
        <p:spPr>
          <a:xfrm>
            <a:off x="438525" y="3252255"/>
            <a:ext cx="6641738" cy="3205695"/>
          </a:xfrm>
          <a:prstGeom prst="rect">
            <a:avLst/>
          </a:prstGeom>
        </p:spPr>
      </p:pic>
    </p:spTree>
    <p:extLst>
      <p:ext uri="{BB962C8B-B14F-4D97-AF65-F5344CB8AC3E}">
        <p14:creationId xmlns:p14="http://schemas.microsoft.com/office/powerpoint/2010/main" val="159726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9" name="Group 113">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5" name="Rectangle 114">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Oval 115">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7" name="Oval 116">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8" name="Oval 117">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9" name="Oval 118">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0" name="Oval 119">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1"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2"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3"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0" name="Rectangle 12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1" name="Rectangle 12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72"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re 1">
            <a:extLst>
              <a:ext uri="{FF2B5EF4-FFF2-40B4-BE49-F238E27FC236}">
                <a16:creationId xmlns:a16="http://schemas.microsoft.com/office/drawing/2014/main" id="{E13A0087-F4CF-217F-4C12-ECF3AABAE34E}"/>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b="1" err="1">
                <a:solidFill>
                  <a:srgbClr val="FFFFFF"/>
                </a:solidFill>
              </a:rPr>
              <a:t>Connaissance</a:t>
            </a:r>
            <a:r>
              <a:rPr lang="en-US" b="1">
                <a:solidFill>
                  <a:srgbClr val="FFFFFF"/>
                </a:solidFill>
              </a:rPr>
              <a:t> de soi</a:t>
            </a:r>
          </a:p>
        </p:txBody>
      </p:sp>
      <p:pic>
        <p:nvPicPr>
          <p:cNvPr id="52" name="Image 51">
            <a:hlinkClick r:id="rId4"/>
            <a:extLst>
              <a:ext uri="{FF2B5EF4-FFF2-40B4-BE49-F238E27FC236}">
                <a16:creationId xmlns:a16="http://schemas.microsoft.com/office/drawing/2014/main" id="{77901DC6-ACA5-440A-2D19-0CFDDD19FEFC}"/>
              </a:ext>
            </a:extLst>
          </p:cNvPr>
          <p:cNvPicPr>
            <a:picLocks noChangeAspect="1"/>
          </p:cNvPicPr>
          <p:nvPr/>
        </p:nvPicPr>
        <p:blipFill>
          <a:blip r:embed="rId5"/>
          <a:srcRect r="3926" b="2"/>
          <a:stretch/>
        </p:blipFill>
        <p:spPr>
          <a:xfrm>
            <a:off x="6774511" y="451485"/>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4" name="Rectangle 13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5" name="Oval 13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6" name="Oval 13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9" name="ZoneTexte 5">
            <a:extLst>
              <a:ext uri="{FF2B5EF4-FFF2-40B4-BE49-F238E27FC236}">
                <a16:creationId xmlns:a16="http://schemas.microsoft.com/office/drawing/2014/main" id="{D1025515-4805-577B-9E92-E999966A81B1}"/>
              </a:ext>
            </a:extLst>
          </p:cNvPr>
          <p:cNvSpPr txBox="1"/>
          <p:nvPr/>
        </p:nvSpPr>
        <p:spPr>
          <a:xfrm>
            <a:off x="639098" y="2418735"/>
            <a:ext cx="6072776" cy="3811740"/>
          </a:xfrm>
          <a:prstGeom prst="rect">
            <a:avLst/>
          </a:prstGeom>
        </p:spPr>
        <p:txBody>
          <a:bodyPr vert="horz" lIns="91440" tIns="45720" rIns="91440" bIns="45720" rtlCol="0" anchor="ctr">
            <a:normAutofit fontScale="92500"/>
          </a:bodyPr>
          <a:lstStyle/>
          <a:p>
            <a:pPr>
              <a:spcBef>
                <a:spcPts val="1000"/>
              </a:spcBef>
              <a:buClr>
                <a:schemeClr val="accent1"/>
              </a:buClr>
              <a:buSzPct val="80000"/>
              <a:buFont typeface="Wingdings 3" charset="2"/>
              <a:buChar char=""/>
            </a:pPr>
            <a:r>
              <a:rPr lang="en-US" sz="2800">
                <a:solidFill>
                  <a:srgbClr val="FFFFFF"/>
                </a:solidFill>
              </a:rPr>
              <a:t>La base du </a:t>
            </a:r>
            <a:r>
              <a:rPr lang="en-US" sz="2800" err="1">
                <a:solidFill>
                  <a:srgbClr val="FFFFFF"/>
                </a:solidFill>
              </a:rPr>
              <a:t>projet</a:t>
            </a:r>
            <a:r>
              <a:rPr lang="en-US" sz="2800">
                <a:solidFill>
                  <a:srgbClr val="FFFFFF"/>
                </a:solidFill>
              </a:rPr>
              <a:t> de vie-</a:t>
            </a:r>
            <a:r>
              <a:rPr lang="en-US" sz="2800" err="1">
                <a:solidFill>
                  <a:srgbClr val="FFFFFF"/>
                </a:solidFill>
              </a:rPr>
              <a:t>carrière</a:t>
            </a:r>
            <a:endParaRPr lang="en-US" sz="2800">
              <a:solidFill>
                <a:srgbClr val="FFFFFF"/>
              </a:solidFill>
            </a:endParaRPr>
          </a:p>
          <a:p>
            <a:pPr>
              <a:spcBef>
                <a:spcPts val="1000"/>
              </a:spcBef>
              <a:buClr>
                <a:schemeClr val="accent1"/>
              </a:buClr>
              <a:buSzPct val="80000"/>
              <a:buFont typeface="Wingdings 3" charset="2"/>
              <a:buChar char=""/>
            </a:pPr>
            <a:r>
              <a:rPr lang="en-US" sz="2800">
                <a:solidFill>
                  <a:srgbClr val="FFFFFF"/>
                </a:solidFill>
              </a:rPr>
              <a:t>Facilite le processus de </a:t>
            </a:r>
            <a:r>
              <a:rPr lang="en-US" sz="2800" err="1">
                <a:solidFill>
                  <a:srgbClr val="FFFFFF"/>
                </a:solidFill>
              </a:rPr>
              <a:t>prise</a:t>
            </a:r>
            <a:r>
              <a:rPr lang="en-US" sz="2800">
                <a:solidFill>
                  <a:srgbClr val="FFFFFF"/>
                </a:solidFill>
              </a:rPr>
              <a:t> de </a:t>
            </a:r>
            <a:r>
              <a:rPr lang="en-US" sz="2800" err="1">
                <a:solidFill>
                  <a:srgbClr val="FFFFFF"/>
                </a:solidFill>
              </a:rPr>
              <a:t>décision</a:t>
            </a:r>
            <a:endParaRPr lang="en-US" sz="2800">
              <a:solidFill>
                <a:srgbClr val="FFFFFF"/>
              </a:solidFill>
            </a:endParaRPr>
          </a:p>
          <a:p>
            <a:pPr>
              <a:spcBef>
                <a:spcPts val="1000"/>
              </a:spcBef>
              <a:buClr>
                <a:schemeClr val="accent1"/>
              </a:buClr>
              <a:buSzPct val="80000"/>
              <a:buFont typeface="Wingdings 3" charset="2"/>
              <a:buChar char=""/>
            </a:pPr>
            <a:r>
              <a:rPr lang="en-US" sz="2800" err="1">
                <a:solidFill>
                  <a:srgbClr val="FFFFFF"/>
                </a:solidFill>
              </a:rPr>
              <a:t>Favorise</a:t>
            </a:r>
            <a:r>
              <a:rPr lang="en-US" sz="2800">
                <a:solidFill>
                  <a:srgbClr val="FFFFFF"/>
                </a:solidFill>
              </a:rPr>
              <a:t> </a:t>
            </a:r>
            <a:r>
              <a:rPr lang="en-US" sz="2800" err="1">
                <a:solidFill>
                  <a:srgbClr val="FFFFFF"/>
                </a:solidFill>
              </a:rPr>
              <a:t>l’engagement</a:t>
            </a:r>
            <a:r>
              <a:rPr lang="en-US" sz="2800">
                <a:solidFill>
                  <a:srgbClr val="FFFFFF"/>
                </a:solidFill>
              </a:rPr>
              <a:t>, la motivation </a:t>
            </a:r>
            <a:r>
              <a:rPr lang="en-US" sz="2800" err="1">
                <a:solidFill>
                  <a:srgbClr val="FFFFFF"/>
                </a:solidFill>
              </a:rPr>
              <a:t>intrinsèque</a:t>
            </a:r>
            <a:r>
              <a:rPr lang="en-US" sz="2800">
                <a:solidFill>
                  <a:srgbClr val="FFFFFF"/>
                </a:solidFill>
              </a:rPr>
              <a:t> et la </a:t>
            </a:r>
            <a:r>
              <a:rPr lang="en-US" sz="2800" err="1">
                <a:solidFill>
                  <a:srgbClr val="FFFFFF"/>
                </a:solidFill>
              </a:rPr>
              <a:t>confiance</a:t>
            </a:r>
            <a:r>
              <a:rPr lang="en-US" sz="2800">
                <a:solidFill>
                  <a:srgbClr val="FFFFFF"/>
                </a:solidFill>
              </a:rPr>
              <a:t> </a:t>
            </a:r>
            <a:r>
              <a:rPr lang="en-US" sz="2800" err="1">
                <a:solidFill>
                  <a:srgbClr val="FFFFFF"/>
                </a:solidFill>
              </a:rPr>
              <a:t>en</a:t>
            </a:r>
            <a:r>
              <a:rPr lang="en-US" sz="2800">
                <a:solidFill>
                  <a:srgbClr val="FFFFFF"/>
                </a:solidFill>
              </a:rPr>
              <a:t> soi</a:t>
            </a:r>
          </a:p>
          <a:p>
            <a:pPr>
              <a:spcBef>
                <a:spcPts val="1000"/>
              </a:spcBef>
              <a:buClr>
                <a:schemeClr val="accent1"/>
              </a:buClr>
              <a:buSzPct val="80000"/>
              <a:buFont typeface="Wingdings 3" charset="2"/>
              <a:buChar char=""/>
            </a:pPr>
            <a:r>
              <a:rPr lang="en-US" sz="2800" err="1">
                <a:solidFill>
                  <a:srgbClr val="FFFFFF"/>
                </a:solidFill>
              </a:rPr>
              <a:t>présente</a:t>
            </a:r>
            <a:r>
              <a:rPr lang="en-US" sz="2800">
                <a:solidFill>
                  <a:srgbClr val="FFFFFF"/>
                </a:solidFill>
              </a:rPr>
              <a:t> tout au long de la démarche éducative</a:t>
            </a:r>
          </a:p>
          <a:p>
            <a:pPr>
              <a:spcBef>
                <a:spcPts val="1000"/>
              </a:spcBef>
              <a:buClr>
                <a:schemeClr val="accent1"/>
              </a:buClr>
              <a:buSzPct val="80000"/>
              <a:buFont typeface="Wingdings 3" charset="2"/>
              <a:buChar char=""/>
            </a:pPr>
            <a:endParaRPr lang="en-US">
              <a:solidFill>
                <a:srgbClr val="FFFFFF"/>
              </a:solidFill>
            </a:endParaRPr>
          </a:p>
        </p:txBody>
      </p:sp>
    </p:spTree>
    <p:extLst>
      <p:ext uri="{BB962C8B-B14F-4D97-AF65-F5344CB8AC3E}">
        <p14:creationId xmlns:p14="http://schemas.microsoft.com/office/powerpoint/2010/main" val="381156175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9 et 10</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6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fr-CA"/>
          </a:p>
        </p:txBody>
      </p:sp>
      <p:sp>
        <p:nvSpPr>
          <p:cNvPr id="1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fr-CA"/>
          </a:p>
        </p:txBody>
      </p:sp>
      <p:sp>
        <p:nvSpPr>
          <p:cNvPr id="2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fr-CA"/>
          </a:p>
        </p:txBody>
      </p:sp>
      <p:sp>
        <p:nvSpPr>
          <p:cNvPr id="2" name="Titre 1">
            <a:extLst>
              <a:ext uri="{FF2B5EF4-FFF2-40B4-BE49-F238E27FC236}">
                <a16:creationId xmlns:a16="http://schemas.microsoft.com/office/drawing/2014/main" id="{329E7046-BF8C-A654-39C3-F4928D954E6F}"/>
              </a:ext>
            </a:extLst>
          </p:cNvPr>
          <p:cNvSpPr>
            <a:spLocks noGrp="1"/>
          </p:cNvSpPr>
          <p:nvPr>
            <p:ph type="title"/>
          </p:nvPr>
        </p:nvSpPr>
        <p:spPr>
          <a:xfrm>
            <a:off x="670416" y="2808205"/>
            <a:ext cx="6072776" cy="970935"/>
          </a:xfrm>
        </p:spPr>
        <p:txBody>
          <a:bodyPr>
            <a:normAutofit/>
          </a:bodyPr>
          <a:lstStyle/>
          <a:p>
            <a:pPr algn="ctr">
              <a:lnSpc>
                <a:spcPct val="90000"/>
              </a:lnSpc>
            </a:pPr>
            <a:r>
              <a:rPr lang="fr-CA" sz="5000" b="1">
                <a:solidFill>
                  <a:srgbClr val="FFFFFF"/>
                </a:solidFill>
              </a:rPr>
              <a:t>Enjeux actuels</a:t>
            </a:r>
            <a:endParaRPr lang="en-CA" sz="5000">
              <a:solidFill>
                <a:srgbClr val="FFFFFF"/>
              </a:solidFill>
            </a:endParaRPr>
          </a:p>
        </p:txBody>
      </p:sp>
      <p:pic>
        <p:nvPicPr>
          <p:cNvPr id="12" name="Image 11">
            <a:extLst>
              <a:ext uri="{FF2B5EF4-FFF2-40B4-BE49-F238E27FC236}">
                <a16:creationId xmlns:a16="http://schemas.microsoft.com/office/drawing/2014/main" id="{43FE2FCF-6C63-ED32-C572-317EEE905070}"/>
              </a:ext>
            </a:extLst>
          </p:cNvPr>
          <p:cNvPicPr>
            <a:picLocks noChangeAspect="1"/>
          </p:cNvPicPr>
          <p:nvPr/>
        </p:nvPicPr>
        <p:blipFill rotWithShape="1">
          <a:blip r:embed="rId3"/>
          <a:srcRect t="18514" r="-2" b="-2"/>
          <a:stretch/>
        </p:blipFill>
        <p:spPr>
          <a:xfrm>
            <a:off x="6879049" y="480060"/>
            <a:ext cx="4825273" cy="2948940"/>
          </a:xfrm>
          <a:custGeom>
            <a:avLst/>
            <a:gdLst/>
            <a:ahLst/>
            <a:cxnLst/>
            <a:rect l="l" t="t" r="r" b="b"/>
            <a:pathLst>
              <a:path w="4825273" h="2948940">
                <a:moveTo>
                  <a:pt x="0" y="0"/>
                </a:moveTo>
                <a:lnTo>
                  <a:pt x="2646616" y="0"/>
                </a:lnTo>
                <a:lnTo>
                  <a:pt x="4664497" y="0"/>
                </a:lnTo>
                <a:lnTo>
                  <a:pt x="4825273" y="0"/>
                </a:lnTo>
                <a:lnTo>
                  <a:pt x="4825273" y="2948940"/>
                </a:lnTo>
                <a:lnTo>
                  <a:pt x="221394" y="2948940"/>
                </a:lnTo>
                <a:lnTo>
                  <a:pt x="221394" y="2876858"/>
                </a:lnTo>
                <a:lnTo>
                  <a:pt x="222335" y="2750941"/>
                </a:lnTo>
                <a:lnTo>
                  <a:pt x="221394" y="2623814"/>
                </a:lnTo>
                <a:lnTo>
                  <a:pt x="219512" y="2494871"/>
                </a:lnTo>
                <a:lnTo>
                  <a:pt x="217787" y="2365928"/>
                </a:lnTo>
                <a:lnTo>
                  <a:pt x="214023" y="2235169"/>
                </a:lnTo>
                <a:lnTo>
                  <a:pt x="210103" y="2103199"/>
                </a:lnTo>
                <a:lnTo>
                  <a:pt x="205555" y="1971229"/>
                </a:lnTo>
                <a:lnTo>
                  <a:pt x="199125" y="1838048"/>
                </a:lnTo>
                <a:lnTo>
                  <a:pt x="191441" y="1703656"/>
                </a:lnTo>
                <a:lnTo>
                  <a:pt x="184071" y="1568660"/>
                </a:lnTo>
                <a:lnTo>
                  <a:pt x="174662" y="1433663"/>
                </a:lnTo>
                <a:lnTo>
                  <a:pt x="163371" y="1296850"/>
                </a:lnTo>
                <a:lnTo>
                  <a:pt x="152080" y="1161853"/>
                </a:lnTo>
                <a:lnTo>
                  <a:pt x="139063" y="1024435"/>
                </a:lnTo>
                <a:lnTo>
                  <a:pt x="124793" y="886411"/>
                </a:lnTo>
                <a:lnTo>
                  <a:pt x="109738" y="750203"/>
                </a:lnTo>
                <a:lnTo>
                  <a:pt x="92174" y="612180"/>
                </a:lnTo>
                <a:lnTo>
                  <a:pt x="73356" y="474761"/>
                </a:lnTo>
                <a:lnTo>
                  <a:pt x="54694" y="336738"/>
                </a:lnTo>
                <a:lnTo>
                  <a:pt x="32897" y="199320"/>
                </a:lnTo>
                <a:lnTo>
                  <a:pt x="10628" y="62507"/>
                </a:lnTo>
                <a:close/>
              </a:path>
            </a:pathLst>
          </a:custGeom>
        </p:spPr>
      </p:pic>
      <p:sp>
        <p:nvSpPr>
          <p:cNvPr id="23" name="Rectangle 2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Oval 2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7" name="Oval 2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11" name="Image 10">
            <a:extLst>
              <a:ext uri="{FF2B5EF4-FFF2-40B4-BE49-F238E27FC236}">
                <a16:creationId xmlns:a16="http://schemas.microsoft.com/office/drawing/2014/main" id="{A3A8371F-6E7E-2618-8DF3-9824EF8F0F93}"/>
              </a:ext>
            </a:extLst>
          </p:cNvPr>
          <p:cNvPicPr>
            <a:picLocks noChangeAspect="1"/>
          </p:cNvPicPr>
          <p:nvPr/>
        </p:nvPicPr>
        <p:blipFill rotWithShape="1">
          <a:blip r:embed="rId4"/>
          <a:srcRect t="23554" r="4" b="4"/>
          <a:stretch/>
        </p:blipFill>
        <p:spPr>
          <a:xfrm>
            <a:off x="6774510" y="3429000"/>
            <a:ext cx="4929808" cy="2948940"/>
          </a:xfrm>
          <a:custGeom>
            <a:avLst/>
            <a:gdLst/>
            <a:ahLst/>
            <a:cxnLst/>
            <a:rect l="l" t="t" r="r" b="b"/>
            <a:pathLst>
              <a:path w="4929808" h="2948940">
                <a:moveTo>
                  <a:pt x="325929" y="0"/>
                </a:moveTo>
                <a:lnTo>
                  <a:pt x="4929808" y="0"/>
                </a:lnTo>
                <a:lnTo>
                  <a:pt x="4929808" y="2948940"/>
                </a:lnTo>
                <a:lnTo>
                  <a:pt x="4769032" y="2948940"/>
                </a:lnTo>
                <a:lnTo>
                  <a:pt x="2751151" y="2948940"/>
                </a:lnTo>
                <a:lnTo>
                  <a:pt x="0" y="2948940"/>
                </a:lnTo>
                <a:lnTo>
                  <a:pt x="0" y="2948045"/>
                </a:lnTo>
                <a:lnTo>
                  <a:pt x="103291" y="2948045"/>
                </a:lnTo>
                <a:lnTo>
                  <a:pt x="112340" y="2889373"/>
                </a:lnTo>
                <a:lnTo>
                  <a:pt x="123631" y="2813097"/>
                </a:lnTo>
                <a:lnTo>
                  <a:pt x="135550" y="2722292"/>
                </a:lnTo>
                <a:lnTo>
                  <a:pt x="149820" y="2614536"/>
                </a:lnTo>
                <a:lnTo>
                  <a:pt x="164875" y="2495279"/>
                </a:lnTo>
                <a:lnTo>
                  <a:pt x="180714" y="2360888"/>
                </a:lnTo>
                <a:lnTo>
                  <a:pt x="197494" y="2214389"/>
                </a:lnTo>
                <a:lnTo>
                  <a:pt x="214273" y="2055177"/>
                </a:lnTo>
                <a:lnTo>
                  <a:pt x="231367" y="1885675"/>
                </a:lnTo>
                <a:lnTo>
                  <a:pt x="247205" y="1702854"/>
                </a:lnTo>
                <a:lnTo>
                  <a:pt x="262417" y="1511558"/>
                </a:lnTo>
                <a:lnTo>
                  <a:pt x="276217" y="1309365"/>
                </a:lnTo>
                <a:lnTo>
                  <a:pt x="289390" y="1098697"/>
                </a:lnTo>
                <a:lnTo>
                  <a:pt x="301779" y="878949"/>
                </a:lnTo>
                <a:lnTo>
                  <a:pt x="306170" y="766351"/>
                </a:lnTo>
                <a:lnTo>
                  <a:pt x="311031" y="651331"/>
                </a:lnTo>
                <a:lnTo>
                  <a:pt x="315579" y="534495"/>
                </a:lnTo>
                <a:lnTo>
                  <a:pt x="318558" y="417054"/>
                </a:lnTo>
                <a:lnTo>
                  <a:pt x="321224" y="297191"/>
                </a:lnTo>
                <a:lnTo>
                  <a:pt x="324047" y="176118"/>
                </a:lnTo>
                <a:lnTo>
                  <a:pt x="325929" y="52623"/>
                </a:lnTo>
                <a:close/>
              </a:path>
            </a:pathLst>
          </a:custGeom>
        </p:spPr>
      </p:pic>
      <p:sp>
        <p:nvSpPr>
          <p:cNvPr id="3" name="Titre 1">
            <a:extLst>
              <a:ext uri="{FF2B5EF4-FFF2-40B4-BE49-F238E27FC236}">
                <a16:creationId xmlns:a16="http://schemas.microsoft.com/office/drawing/2014/main" id="{CCE57F37-CC3E-1C97-3D5A-9836C2E2B6FC}"/>
              </a:ext>
            </a:extLst>
          </p:cNvPr>
          <p:cNvSpPr txBox="1">
            <a:spLocks/>
          </p:cNvSpPr>
          <p:nvPr/>
        </p:nvSpPr>
        <p:spPr bwMode="gray">
          <a:xfrm>
            <a:off x="438526" y="692247"/>
            <a:ext cx="6335984" cy="9709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CA" sz="2500">
              <a:solidFill>
                <a:srgbClr val="FFFFFF"/>
              </a:solidFill>
            </a:endParaRPr>
          </a:p>
        </p:txBody>
      </p:sp>
    </p:spTree>
    <p:extLst>
      <p:ext uri="{BB962C8B-B14F-4D97-AF65-F5344CB8AC3E}">
        <p14:creationId xmlns:p14="http://schemas.microsoft.com/office/powerpoint/2010/main" val="2139721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30" name="Freeform: Shape 10">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fr-CA"/>
          </a:p>
        </p:txBody>
      </p:sp>
      <p:sp>
        <p:nvSpPr>
          <p:cNvPr id="3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fr-CA"/>
          </a:p>
        </p:txBody>
      </p:sp>
      <p:sp>
        <p:nvSpPr>
          <p:cNvPr id="3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re 1">
            <a:extLst>
              <a:ext uri="{FF2B5EF4-FFF2-40B4-BE49-F238E27FC236}">
                <a16:creationId xmlns:a16="http://schemas.microsoft.com/office/drawing/2014/main" id="{8ABDE3B0-3271-EC4B-01D2-768EEAD30531}"/>
              </a:ext>
            </a:extLst>
          </p:cNvPr>
          <p:cNvSpPr>
            <a:spLocks noGrp="1"/>
          </p:cNvSpPr>
          <p:nvPr>
            <p:ph type="title"/>
          </p:nvPr>
        </p:nvSpPr>
        <p:spPr>
          <a:xfrm>
            <a:off x="672219" y="440156"/>
            <a:ext cx="6554007" cy="1622322"/>
          </a:xfrm>
        </p:spPr>
        <p:txBody>
          <a:bodyPr>
            <a:noAutofit/>
          </a:bodyPr>
          <a:lstStyle/>
          <a:p>
            <a:r>
              <a:rPr lang="fr-CA" sz="3500" b="1">
                <a:solidFill>
                  <a:schemeClr val="tx1"/>
                </a:solidFill>
              </a:rPr>
              <a:t>Personnes clés de l’apprentissage expérientiel</a:t>
            </a:r>
            <a:endParaRPr lang="en-CA" sz="3500" b="1">
              <a:solidFill>
                <a:schemeClr val="tx1"/>
              </a:solidFill>
            </a:endParaRPr>
          </a:p>
        </p:txBody>
      </p:sp>
      <p:pic>
        <p:nvPicPr>
          <p:cNvPr id="4" name="Espace réservé du contenu 4">
            <a:extLst>
              <a:ext uri="{FF2B5EF4-FFF2-40B4-BE49-F238E27FC236}">
                <a16:creationId xmlns:a16="http://schemas.microsoft.com/office/drawing/2014/main" id="{DC1EC67A-4F73-3A7F-D6A3-4DE8E8AB4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8454" b="1"/>
          <a:stretch/>
        </p:blipFill>
        <p:spPr>
          <a:xfrm>
            <a:off x="7418226" y="645106"/>
            <a:ext cx="4125317" cy="5585369"/>
          </a:xfrm>
          <a:prstGeom prst="rect">
            <a:avLst/>
          </a:prstGeom>
        </p:spPr>
      </p:pic>
      <p:sp>
        <p:nvSpPr>
          <p:cNvPr id="33"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4"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5"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 name="Espace réservé du contenu 2">
            <a:extLst>
              <a:ext uri="{FF2B5EF4-FFF2-40B4-BE49-F238E27FC236}">
                <a16:creationId xmlns:a16="http://schemas.microsoft.com/office/drawing/2014/main" id="{12819889-8D4C-D4CE-9157-69AB7C1DAC40}"/>
              </a:ext>
            </a:extLst>
          </p:cNvPr>
          <p:cNvSpPr>
            <a:spLocks noGrp="1"/>
          </p:cNvSpPr>
          <p:nvPr>
            <p:ph idx="1"/>
          </p:nvPr>
        </p:nvSpPr>
        <p:spPr>
          <a:xfrm>
            <a:off x="672219" y="2263985"/>
            <a:ext cx="5815343" cy="3875798"/>
          </a:xfrm>
        </p:spPr>
        <p:txBody>
          <a:bodyPr anchor="ctr">
            <a:normAutofit fontScale="70000" lnSpcReduction="20000"/>
          </a:bodyPr>
          <a:lstStyle/>
          <a:p>
            <a:endParaRPr lang="en-CA">
              <a:solidFill>
                <a:schemeClr val="tx1"/>
              </a:solidFill>
            </a:endParaRPr>
          </a:p>
          <a:p>
            <a:r>
              <a:rPr lang="en-CA" sz="2800">
                <a:solidFill>
                  <a:schemeClr val="tx2"/>
                </a:solidFill>
              </a:rPr>
              <a:t>Élève</a:t>
            </a:r>
          </a:p>
          <a:p>
            <a:r>
              <a:rPr lang="en-CA" sz="2800">
                <a:solidFill>
                  <a:schemeClr val="tx1"/>
                </a:solidFill>
              </a:rPr>
              <a:t>Personne enseignante</a:t>
            </a:r>
          </a:p>
          <a:p>
            <a:r>
              <a:rPr lang="en-CA" sz="2800">
                <a:solidFill>
                  <a:schemeClr val="tx1"/>
                </a:solidFill>
              </a:rPr>
              <a:t>Personne conseillère en orientation</a:t>
            </a:r>
          </a:p>
          <a:p>
            <a:r>
              <a:rPr lang="en-CA" sz="2800">
                <a:solidFill>
                  <a:schemeClr val="tx1"/>
                </a:solidFill>
              </a:rPr>
              <a:t>Personne collaboratrice vie-</a:t>
            </a:r>
            <a:r>
              <a:rPr lang="en-CA" sz="2800" err="1">
                <a:solidFill>
                  <a:schemeClr val="tx1"/>
                </a:solidFill>
              </a:rPr>
              <a:t>carrière</a:t>
            </a:r>
            <a:endParaRPr lang="en-CA" sz="2800">
              <a:solidFill>
                <a:schemeClr val="tx1"/>
              </a:solidFill>
            </a:endParaRPr>
          </a:p>
          <a:p>
            <a:r>
              <a:rPr lang="en-CA" sz="2800">
                <a:solidFill>
                  <a:schemeClr val="tx1"/>
                </a:solidFill>
              </a:rPr>
              <a:t>Personne agente de développement communautaire</a:t>
            </a:r>
          </a:p>
          <a:p>
            <a:r>
              <a:rPr lang="en-CA" sz="2800">
                <a:solidFill>
                  <a:schemeClr val="tx1"/>
                </a:solidFill>
              </a:rPr>
              <a:t>Membres de la direction d’école</a:t>
            </a:r>
          </a:p>
          <a:p>
            <a:r>
              <a:rPr lang="en-CA" sz="2800">
                <a:solidFill>
                  <a:schemeClr val="tx1"/>
                </a:solidFill>
              </a:rPr>
              <a:t>Équipe stratégique</a:t>
            </a:r>
          </a:p>
          <a:p>
            <a:r>
              <a:rPr lang="en-CA" sz="2800">
                <a:solidFill>
                  <a:schemeClr val="tx1"/>
                </a:solidFill>
              </a:rPr>
              <a:t>Partenaires communautaires</a:t>
            </a:r>
          </a:p>
          <a:p>
            <a:r>
              <a:rPr lang="en-CA" sz="2800">
                <a:solidFill>
                  <a:schemeClr val="tx1"/>
                </a:solidFill>
              </a:rPr>
              <a:t>Parents </a:t>
            </a:r>
            <a:r>
              <a:rPr lang="en-CA" sz="2800" err="1">
                <a:solidFill>
                  <a:schemeClr val="tx1"/>
                </a:solidFill>
              </a:rPr>
              <a:t>ou</a:t>
            </a:r>
            <a:r>
              <a:rPr lang="en-CA" sz="2800">
                <a:solidFill>
                  <a:schemeClr val="tx1"/>
                </a:solidFill>
              </a:rPr>
              <a:t> </a:t>
            </a:r>
            <a:r>
              <a:rPr lang="en-CA" sz="2800" err="1">
                <a:solidFill>
                  <a:schemeClr val="tx1"/>
                </a:solidFill>
              </a:rPr>
              <a:t>personne</a:t>
            </a:r>
            <a:r>
              <a:rPr lang="en-CA" sz="2800">
                <a:solidFill>
                  <a:schemeClr val="tx1"/>
                </a:solidFill>
              </a:rPr>
              <a:t> </a:t>
            </a:r>
            <a:r>
              <a:rPr lang="en-CA" sz="2800" err="1">
                <a:solidFill>
                  <a:schemeClr val="tx1"/>
                </a:solidFill>
              </a:rPr>
              <a:t>tutrice</a:t>
            </a:r>
            <a:endParaRPr lang="en-CA" sz="2800">
              <a:solidFill>
                <a:schemeClr val="tx1"/>
              </a:solidFill>
            </a:endParaRPr>
          </a:p>
          <a:p>
            <a:pPr marL="0" indent="0">
              <a:buNone/>
            </a:pPr>
            <a:endParaRPr lang="fr-CA">
              <a:solidFill>
                <a:schemeClr val="tx1"/>
              </a:solidFill>
            </a:endParaRPr>
          </a:p>
          <a:p>
            <a:endParaRPr lang="fr-CA">
              <a:solidFill>
                <a:schemeClr val="tx1"/>
              </a:solidFill>
            </a:endParaRPr>
          </a:p>
        </p:txBody>
      </p:sp>
    </p:spTree>
    <p:extLst>
      <p:ext uri="{BB962C8B-B14F-4D97-AF65-F5344CB8AC3E}">
        <p14:creationId xmlns:p14="http://schemas.microsoft.com/office/powerpoint/2010/main" val="1638583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11</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8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F1AAEB5-1510-84DD-0AFE-3F8CC4F657F9}"/>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4400" b="1" i="0" kern="1200" err="1">
                <a:solidFill>
                  <a:srgbClr val="EBEBEB"/>
                </a:solidFill>
                <a:latin typeface="+mj-lt"/>
                <a:ea typeface="+mj-ea"/>
                <a:cs typeface="+mj-cs"/>
              </a:rPr>
              <a:t>Projets</a:t>
            </a:r>
            <a:r>
              <a:rPr lang="en-US" sz="4400" b="1" i="0" kern="1200">
                <a:solidFill>
                  <a:srgbClr val="EBEBEB"/>
                </a:solidFill>
                <a:latin typeface="+mj-lt"/>
                <a:ea typeface="+mj-ea"/>
                <a:cs typeface="+mj-cs"/>
              </a:rPr>
              <a:t> </a:t>
            </a:r>
            <a:r>
              <a:rPr lang="en-US" sz="4400" b="1">
                <a:solidFill>
                  <a:srgbClr val="EBEBEB"/>
                </a:solidFill>
              </a:rPr>
              <a:t>Écoles</a:t>
            </a:r>
            <a:r>
              <a:rPr lang="en-US" sz="4400" b="1" i="0" kern="1200">
                <a:solidFill>
                  <a:srgbClr val="EBEBEB"/>
                </a:solidFill>
                <a:latin typeface="+mj-lt"/>
                <a:ea typeface="+mj-ea"/>
                <a:cs typeface="+mj-cs"/>
              </a:rPr>
              <a:t> vie-</a:t>
            </a:r>
            <a:r>
              <a:rPr lang="en-US" sz="4400" b="1" i="0" kern="1200" err="1">
                <a:solidFill>
                  <a:srgbClr val="EBEBEB"/>
                </a:solidFill>
                <a:latin typeface="+mj-lt"/>
                <a:ea typeface="+mj-ea"/>
                <a:cs typeface="+mj-cs"/>
              </a:rPr>
              <a:t>carrière</a:t>
            </a:r>
            <a:endParaRPr lang="en-US" sz="4400" b="1" i="0" kern="1200">
              <a:solidFill>
                <a:srgbClr val="EBEBEB"/>
              </a:solidFill>
              <a:latin typeface="+mj-lt"/>
              <a:ea typeface="+mj-ea"/>
              <a:cs typeface="+mj-cs"/>
            </a:endParaRPr>
          </a:p>
        </p:txBody>
      </p:sp>
      <p:grpSp>
        <p:nvGrpSpPr>
          <p:cNvPr id="28" name="Group 27">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9" name="Rectangle 28">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Espace réservé du contenu 3">
            <a:extLst>
              <a:ext uri="{FF2B5EF4-FFF2-40B4-BE49-F238E27FC236}">
                <a16:creationId xmlns:a16="http://schemas.microsoft.com/office/drawing/2014/main" id="{F808EFF3-5DC0-F732-0301-38FC5D54638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5514" y="1114621"/>
            <a:ext cx="6171677" cy="4628758"/>
          </a:xfrm>
          <a:prstGeom prst="rect">
            <a:avLst/>
          </a:prstGeom>
        </p:spPr>
      </p:pic>
    </p:spTree>
    <p:extLst>
      <p:ext uri="{BB962C8B-B14F-4D97-AF65-F5344CB8AC3E}">
        <p14:creationId xmlns:p14="http://schemas.microsoft.com/office/powerpoint/2010/main" val="6131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 name="Rectangle 1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4" name="Rectangle 21">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3">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4" name="Image 3">
            <a:extLst>
              <a:ext uri="{FF2B5EF4-FFF2-40B4-BE49-F238E27FC236}">
                <a16:creationId xmlns:a16="http://schemas.microsoft.com/office/drawing/2014/main" id="{438BCE90-397B-9D8B-BF95-02781A54C8FF}"/>
              </a:ext>
            </a:extLst>
          </p:cNvPr>
          <p:cNvPicPr>
            <a:picLocks noChangeAspect="1"/>
          </p:cNvPicPr>
          <p:nvPr/>
        </p:nvPicPr>
        <p:blipFill>
          <a:blip r:embed="rId4"/>
          <a:srcRect l="7698" r="10183" b="-2"/>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aphicFrame>
        <p:nvGraphicFramePr>
          <p:cNvPr id="50" name="ZoneTexte 1">
            <a:extLst>
              <a:ext uri="{FF2B5EF4-FFF2-40B4-BE49-F238E27FC236}">
                <a16:creationId xmlns:a16="http://schemas.microsoft.com/office/drawing/2014/main" id="{4CE14B2C-72ED-D036-4BC2-AD36FEE11CD1}"/>
              </a:ext>
            </a:extLst>
          </p:cNvPr>
          <p:cNvGraphicFramePr/>
          <p:nvPr>
            <p:extLst>
              <p:ext uri="{D42A27DB-BD31-4B8C-83A1-F6EECF244321}">
                <p14:modId xmlns:p14="http://schemas.microsoft.com/office/powerpoint/2010/main" val="4010129123"/>
              </p:ext>
            </p:extLst>
          </p:nvPr>
        </p:nvGraphicFramePr>
        <p:xfrm>
          <a:off x="561110" y="657225"/>
          <a:ext cx="4072673" cy="5362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06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8C73F5D8-2808-0DB5-A5A1-4E293C74927B}"/>
              </a:ext>
            </a:extLst>
          </p:cNvPr>
          <p:cNvSpPr>
            <a:spLocks noGrp="1"/>
          </p:cNvSpPr>
          <p:nvPr>
            <p:ph idx="1"/>
          </p:nvPr>
        </p:nvSpPr>
        <p:spPr>
          <a:xfrm>
            <a:off x="4994786" y="3048000"/>
            <a:ext cx="1717087" cy="3182475"/>
          </a:xfrm>
        </p:spPr>
        <p:txBody>
          <a:bodyPr anchor="ctr">
            <a:normAutofit/>
          </a:bodyPr>
          <a:lstStyle/>
          <a:p>
            <a:pPr marL="0" indent="0">
              <a:lnSpc>
                <a:spcPct val="90000"/>
              </a:lnSpc>
              <a:buNone/>
            </a:pPr>
            <a:r>
              <a:rPr lang="fr-CA" sz="1500">
                <a:solidFill>
                  <a:schemeClr val="bg2">
                    <a:lumMod val="25000"/>
                  </a:schemeClr>
                </a:solidFill>
                <a:latin typeface="Calibri" panose="020F0502020204030204" pitchFamily="34" charset="0"/>
              </a:rPr>
              <a:t>PAJNB</a:t>
            </a:r>
          </a:p>
          <a:p>
            <a:pPr marL="0" indent="0">
              <a:lnSpc>
                <a:spcPct val="90000"/>
              </a:lnSpc>
              <a:buNone/>
            </a:pPr>
            <a:endParaRPr lang="en-CA" sz="1500">
              <a:solidFill>
                <a:srgbClr val="FFFFFF"/>
              </a:solidFill>
            </a:endParaRPr>
          </a:p>
        </p:txBody>
      </p:sp>
      <p:sp>
        <p:nvSpPr>
          <p:cNvPr id="3" name="Titre 1">
            <a:extLst>
              <a:ext uri="{FF2B5EF4-FFF2-40B4-BE49-F238E27FC236}">
                <a16:creationId xmlns:a16="http://schemas.microsoft.com/office/drawing/2014/main" id="{CCE57F37-CC3E-1C97-3D5A-9836C2E2B6FC}"/>
              </a:ext>
            </a:extLst>
          </p:cNvPr>
          <p:cNvSpPr txBox="1">
            <a:spLocks/>
          </p:cNvSpPr>
          <p:nvPr/>
        </p:nvSpPr>
        <p:spPr bwMode="gray">
          <a:xfrm>
            <a:off x="438525" y="735945"/>
            <a:ext cx="11828053" cy="9709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CA" sz="4000" b="1">
                <a:solidFill>
                  <a:srgbClr val="FFFFFF"/>
                </a:solidFill>
              </a:rPr>
              <a:t>Partenariats communautaires</a:t>
            </a:r>
            <a:endParaRPr lang="en-CA" sz="4000" b="1">
              <a:solidFill>
                <a:srgbClr val="FFFFFF"/>
              </a:solidFill>
            </a:endParaRPr>
          </a:p>
        </p:txBody>
      </p:sp>
      <p:pic>
        <p:nvPicPr>
          <p:cNvPr id="5" name="Image 4">
            <a:extLst>
              <a:ext uri="{FF2B5EF4-FFF2-40B4-BE49-F238E27FC236}">
                <a16:creationId xmlns:a16="http://schemas.microsoft.com/office/drawing/2014/main" id="{AA88DFD2-6BB5-B064-18F0-0EBC579AD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510" y="2537616"/>
            <a:ext cx="4972879" cy="3888962"/>
          </a:xfrm>
          <a:prstGeom prst="rect">
            <a:avLst/>
          </a:prstGeom>
        </p:spPr>
      </p:pic>
      <p:pic>
        <p:nvPicPr>
          <p:cNvPr id="9" name="Image 8">
            <a:extLst>
              <a:ext uri="{FF2B5EF4-FFF2-40B4-BE49-F238E27FC236}">
                <a16:creationId xmlns:a16="http://schemas.microsoft.com/office/drawing/2014/main" id="{E49D86A9-2EDE-63E5-43C9-57E26FFC1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25" y="2516691"/>
            <a:ext cx="3806794" cy="3909887"/>
          </a:xfrm>
          <a:prstGeom prst="rect">
            <a:avLst/>
          </a:prstGeom>
        </p:spPr>
      </p:pic>
      <p:sp>
        <p:nvSpPr>
          <p:cNvPr id="7" name="Titre 6">
            <a:extLst>
              <a:ext uri="{FF2B5EF4-FFF2-40B4-BE49-F238E27FC236}">
                <a16:creationId xmlns:a16="http://schemas.microsoft.com/office/drawing/2014/main" id="{647EAC79-962E-6A30-B77C-5C92A3724BF7}"/>
              </a:ext>
            </a:extLst>
          </p:cNvPr>
          <p:cNvSpPr>
            <a:spLocks noGrp="1"/>
          </p:cNvSpPr>
          <p:nvPr>
            <p:ph type="title"/>
          </p:nvPr>
        </p:nvSpPr>
        <p:spPr>
          <a:xfrm flipV="1">
            <a:off x="1166160" y="8942043"/>
            <a:ext cx="8178707" cy="738595"/>
          </a:xfrm>
        </p:spPr>
        <p:txBody>
          <a:bodyPr/>
          <a:lstStyle/>
          <a:p>
            <a:endParaRPr lang="en-CA"/>
          </a:p>
        </p:txBody>
      </p:sp>
    </p:spTree>
    <p:extLst>
      <p:ext uri="{BB962C8B-B14F-4D97-AF65-F5344CB8AC3E}">
        <p14:creationId xmlns:p14="http://schemas.microsoft.com/office/powerpoint/2010/main" val="1809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CA"/>
            </a:p>
          </p:txBody>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fr-CA"/>
            </a:p>
          </p:txBody>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fr-CA"/>
          </a:p>
        </p:txBody>
      </p:sp>
      <p:pic>
        <p:nvPicPr>
          <p:cNvPr id="4" name="Espace réservé du contenu 4">
            <a:extLst>
              <a:ext uri="{FF2B5EF4-FFF2-40B4-BE49-F238E27FC236}">
                <a16:creationId xmlns:a16="http://schemas.microsoft.com/office/drawing/2014/main" id="{A31DCC99-7D59-8C31-A45B-4936112388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4163"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7"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fr-CA"/>
          </a:p>
        </p:txBody>
      </p:sp>
      <p:sp>
        <p:nvSpPr>
          <p:cNvPr id="19" name="Rectangle 18">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6" name="Titre 5">
            <a:extLst>
              <a:ext uri="{FF2B5EF4-FFF2-40B4-BE49-F238E27FC236}">
                <a16:creationId xmlns:a16="http://schemas.microsoft.com/office/drawing/2014/main" id="{649CBABA-CB3F-AB34-61CF-CEE2FA062A71}"/>
              </a:ext>
            </a:extLst>
          </p:cNvPr>
          <p:cNvSpPr>
            <a:spLocks noGrp="1"/>
          </p:cNvSpPr>
          <p:nvPr>
            <p:ph type="title"/>
          </p:nvPr>
        </p:nvSpPr>
        <p:spPr>
          <a:xfrm>
            <a:off x="4146983" y="1178344"/>
            <a:ext cx="7500135" cy="706964"/>
          </a:xfrm>
        </p:spPr>
        <p:txBody>
          <a:bodyPr/>
          <a:lstStyle/>
          <a:p>
            <a:r>
              <a:rPr lang="fr-CA" b="1"/>
              <a:t>Aperçu des réalisations 23-24</a:t>
            </a:r>
            <a:endParaRPr lang="en-CA" b="1"/>
          </a:p>
        </p:txBody>
      </p:sp>
      <p:sp>
        <p:nvSpPr>
          <p:cNvPr id="2" name="ZoneTexte 1">
            <a:extLst>
              <a:ext uri="{FF2B5EF4-FFF2-40B4-BE49-F238E27FC236}">
                <a16:creationId xmlns:a16="http://schemas.microsoft.com/office/drawing/2014/main" id="{7CAA8340-8874-E5F8-F91D-B2835FD5440B}"/>
              </a:ext>
            </a:extLst>
          </p:cNvPr>
          <p:cNvSpPr txBox="1"/>
          <p:nvPr/>
        </p:nvSpPr>
        <p:spPr>
          <a:xfrm>
            <a:off x="5356288" y="2285887"/>
            <a:ext cx="6093590" cy="517064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q"/>
            </a:pPr>
            <a:r>
              <a:rPr lang="fr-CA" sz="2200" b="1">
                <a:solidFill>
                  <a:schemeClr val="bg1"/>
                </a:solidFill>
              </a:rPr>
              <a:t>2754</a:t>
            </a:r>
            <a:r>
              <a:rPr lang="fr-CA" sz="2200">
                <a:solidFill>
                  <a:schemeClr val="bg1"/>
                </a:solidFill>
              </a:rPr>
              <a:t> partenaires communautaires se sont impliqués dans des activités d’apprentissages expérientiels</a:t>
            </a:r>
          </a:p>
          <a:p>
            <a:pPr marL="285750" indent="-285750">
              <a:buFont typeface="Wingdings" panose="05000000000000000000" pitchFamily="2" charset="2"/>
              <a:buChar char="q"/>
            </a:pPr>
            <a:endParaRPr lang="fr-CA" sz="2200">
              <a:solidFill>
                <a:schemeClr val="bg1"/>
              </a:solidFill>
            </a:endParaRPr>
          </a:p>
          <a:p>
            <a:pPr marL="285750" indent="-285750">
              <a:buFont typeface="Wingdings" panose="05000000000000000000" pitchFamily="2" charset="2"/>
              <a:buChar char="q"/>
            </a:pPr>
            <a:r>
              <a:rPr lang="fr-CA" sz="2200">
                <a:solidFill>
                  <a:schemeClr val="bg1"/>
                </a:solidFill>
              </a:rPr>
              <a:t>Les secteurs d’emploi les plus populaires:</a:t>
            </a:r>
          </a:p>
          <a:p>
            <a:pPr marL="1200150" lvl="2" indent="-285750">
              <a:buFont typeface="Wingdings" panose="05000000000000000000" pitchFamily="2" charset="2"/>
              <a:buChar char="q"/>
            </a:pPr>
            <a:r>
              <a:rPr lang="fr-CA" sz="2200">
                <a:solidFill>
                  <a:schemeClr val="bg1"/>
                </a:solidFill>
              </a:rPr>
              <a:t>Métiers manuels, spécialisés et techniques	</a:t>
            </a:r>
          </a:p>
          <a:p>
            <a:pPr marL="1200150" lvl="2" indent="-285750">
              <a:buFont typeface="Wingdings" panose="05000000000000000000" pitchFamily="2" charset="2"/>
              <a:buChar char="q"/>
            </a:pPr>
            <a:r>
              <a:rPr lang="fr-CA" sz="2200">
                <a:solidFill>
                  <a:schemeClr val="bg1"/>
                </a:solidFill>
              </a:rPr>
              <a:t>Secteurs de la santé et des services communautaires</a:t>
            </a:r>
          </a:p>
          <a:p>
            <a:pPr marL="1200150" lvl="2" indent="-285750">
              <a:buFont typeface="Wingdings" panose="05000000000000000000" pitchFamily="2" charset="2"/>
              <a:buChar char="q"/>
            </a:pPr>
            <a:r>
              <a:rPr lang="fr-CA" sz="2200">
                <a:solidFill>
                  <a:schemeClr val="bg1"/>
                </a:solidFill>
              </a:rPr>
              <a:t>Affaires</a:t>
            </a:r>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p:txBody>
      </p:sp>
    </p:spTree>
    <p:extLst>
      <p:ext uri="{BB962C8B-B14F-4D97-AF65-F5344CB8AC3E}">
        <p14:creationId xmlns:p14="http://schemas.microsoft.com/office/powerpoint/2010/main" val="38377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2"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re 1">
            <a:extLst>
              <a:ext uri="{FF2B5EF4-FFF2-40B4-BE49-F238E27FC236}">
                <a16:creationId xmlns:a16="http://schemas.microsoft.com/office/drawing/2014/main" id="{E0E3285E-B4DC-838D-6892-95F143CA7285}"/>
              </a:ext>
            </a:extLst>
          </p:cNvPr>
          <p:cNvSpPr>
            <a:spLocks noGrp="1"/>
          </p:cNvSpPr>
          <p:nvPr>
            <p:ph type="title"/>
          </p:nvPr>
        </p:nvSpPr>
        <p:spPr>
          <a:xfrm>
            <a:off x="1408279" y="2955293"/>
            <a:ext cx="2835897" cy="1151786"/>
          </a:xfrm>
        </p:spPr>
        <p:txBody>
          <a:bodyPr anchor="ctr">
            <a:normAutofit fontScale="90000"/>
          </a:bodyPr>
          <a:lstStyle/>
          <a:p>
            <a:pPr algn="r"/>
            <a:r>
              <a:rPr lang="fr-FR" sz="4000" b="1">
                <a:solidFill>
                  <a:srgbClr val="7030A0"/>
                </a:solidFill>
              </a:rPr>
              <a:t>Rétroaction</a:t>
            </a:r>
          </a:p>
        </p:txBody>
      </p:sp>
      <p:cxnSp>
        <p:nvCxnSpPr>
          <p:cNvPr id="24"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0AF4AADA-C259-A409-7C10-19EA271CDD9A}"/>
              </a:ext>
            </a:extLst>
          </p:cNvPr>
          <p:cNvSpPr txBox="1"/>
          <p:nvPr/>
        </p:nvSpPr>
        <p:spPr>
          <a:xfrm>
            <a:off x="1454628" y="268727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a:p>
            <a:endParaRPr lang="en-US"/>
          </a:p>
          <a:p>
            <a:endParaRPr lang="en-US"/>
          </a:p>
        </p:txBody>
      </p:sp>
      <p:pic>
        <p:nvPicPr>
          <p:cNvPr id="2051" name="Image 6">
            <a:extLst>
              <a:ext uri="{FF2B5EF4-FFF2-40B4-BE49-F238E27FC236}">
                <a16:creationId xmlns:a16="http://schemas.microsoft.com/office/drawing/2014/main" id="{0727764F-5E00-C260-7B3F-B44137B53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563" y="1273761"/>
            <a:ext cx="49911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4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ZoneTexte 4">
            <a:extLst>
              <a:ext uri="{FF2B5EF4-FFF2-40B4-BE49-F238E27FC236}">
                <a16:creationId xmlns:a16="http://schemas.microsoft.com/office/drawing/2014/main" id="{249792D9-E3EE-9F4A-8CF9-98D4969722C8}"/>
              </a:ext>
            </a:extLst>
          </p:cNvPr>
          <p:cNvSpPr txBox="1"/>
          <p:nvPr/>
        </p:nvSpPr>
        <p:spPr>
          <a:xfrm>
            <a:off x="175778" y="2285147"/>
            <a:ext cx="8786813" cy="2326375"/>
          </a:xfrm>
          <a:prstGeom prst="rect">
            <a:avLst/>
          </a:prstGeom>
        </p:spPr>
        <p:txBody>
          <a:bodyPr vert="horz" lIns="91440" tIns="45720" rIns="91440" bIns="45720" rtlCol="0" anchor="ctr">
            <a:noAutofit/>
          </a:bodyPr>
          <a:lstStyle/>
          <a:p>
            <a:pPr>
              <a:spcBef>
                <a:spcPts val="1000"/>
              </a:spcBef>
              <a:buClr>
                <a:schemeClr val="accent1"/>
              </a:buClr>
              <a:buSzPct val="80000"/>
              <a:buFont typeface="Wingdings 3" charset="2"/>
              <a:buChar char=""/>
            </a:pPr>
            <a:r>
              <a:rPr lang="en-US" sz="2800">
                <a:solidFill>
                  <a:schemeClr val="tx1">
                    <a:lumMod val="75000"/>
                    <a:lumOff val="25000"/>
                  </a:schemeClr>
                </a:solidFill>
                <a:hlinkClick r:id="rId4">
                  <a:extLst>
                    <a:ext uri="{A12FA001-AC4F-418D-AE19-62706E023703}">
                      <ahyp:hlinkClr xmlns:ahyp="http://schemas.microsoft.com/office/drawing/2018/hyperlinkcolor" val="tx"/>
                    </a:ext>
                  </a:extLst>
                </a:hlinkClick>
              </a:rPr>
              <a:t>Louyze-Marie.Babin@nbed.nb.ca</a:t>
            </a:r>
          </a:p>
          <a:p>
            <a:pPr>
              <a:spcBef>
                <a:spcPts val="1000"/>
              </a:spcBef>
              <a:buClr>
                <a:schemeClr val="accent1"/>
              </a:buClr>
              <a:buSzPct val="80000"/>
              <a:buFont typeface="Wingdings 3" charset="2"/>
              <a:buChar char=""/>
            </a:pPr>
            <a:r>
              <a:rPr lang="en-US" sz="2800">
                <a:solidFill>
                  <a:schemeClr val="tx1">
                    <a:lumMod val="75000"/>
                    <a:lumOff val="25000"/>
                  </a:schemeClr>
                </a:solidFill>
                <a:hlinkClick r:id="rId4">
                  <a:extLst>
                    <a:ext uri="{A12FA001-AC4F-418D-AE19-62706E023703}">
                      <ahyp:hlinkClr xmlns:ahyp="http://schemas.microsoft.com/office/drawing/2018/hyperlinkcolor" val="tx"/>
                    </a:ext>
                  </a:extLst>
                </a:hlinkClick>
              </a:rPr>
              <a:t>Patricia.bonneau@gnb.ca</a:t>
            </a:r>
            <a:endParaRPr lang="en-US" sz="2800">
              <a:solidFill>
                <a:schemeClr val="tx1">
                  <a:lumMod val="75000"/>
                  <a:lumOff val="25000"/>
                </a:schemeClr>
              </a:solidFill>
            </a:endParaRPr>
          </a:p>
          <a:p>
            <a:pPr>
              <a:spcBef>
                <a:spcPts val="1000"/>
              </a:spcBef>
              <a:buClr>
                <a:schemeClr val="accent1"/>
              </a:buClr>
              <a:buSzPct val="80000"/>
              <a:buFont typeface="Wingdings 3" charset="2"/>
              <a:buChar char=""/>
            </a:pPr>
            <a:r>
              <a:rPr lang="en-US" sz="2800">
                <a:solidFill>
                  <a:schemeClr val="tx1">
                    <a:lumMod val="75000"/>
                    <a:lumOff val="25000"/>
                  </a:schemeClr>
                </a:solidFill>
                <a:hlinkClick r:id="rId5">
                  <a:extLst>
                    <a:ext uri="{A12FA001-AC4F-418D-AE19-62706E023703}">
                      <ahyp:hlinkClr xmlns:ahyp="http://schemas.microsoft.com/office/drawing/2018/hyperlinkcolor" val="tx"/>
                    </a:ext>
                  </a:extLst>
                </a:hlinkClick>
              </a:rPr>
              <a:t>claude-emilie.deschenes@gnb.ca</a:t>
            </a:r>
            <a:endParaRPr lang="en-US" sz="2800">
              <a:solidFill>
                <a:schemeClr val="tx1">
                  <a:lumMod val="75000"/>
                  <a:lumOff val="25000"/>
                </a:schemeClr>
              </a:solidFill>
            </a:endParaRPr>
          </a:p>
        </p:txBody>
      </p:sp>
      <p:pic>
        <p:nvPicPr>
          <p:cNvPr id="6" name="Image 5">
            <a:extLst>
              <a:ext uri="{FF2B5EF4-FFF2-40B4-BE49-F238E27FC236}">
                <a16:creationId xmlns:a16="http://schemas.microsoft.com/office/drawing/2014/main" id="{A0CD4EFE-D7B2-6B3F-6158-FA0CFA402015}"/>
              </a:ext>
            </a:extLst>
          </p:cNvPr>
          <p:cNvPicPr>
            <a:picLocks noChangeAspect="1"/>
          </p:cNvPicPr>
          <p:nvPr/>
        </p:nvPicPr>
        <p:blipFill>
          <a:blip r:embed="rId6"/>
          <a:stretch>
            <a:fillRect/>
          </a:stretch>
        </p:blipFill>
        <p:spPr>
          <a:xfrm>
            <a:off x="5581630" y="4220577"/>
            <a:ext cx="6005534" cy="2522323"/>
          </a:xfrm>
          <a:prstGeom prst="roundRect">
            <a:avLst>
              <a:gd name="adj" fmla="val 1858"/>
            </a:avLst>
          </a:prstGeom>
          <a:effectLst>
            <a:outerShdw blurRad="50800" dist="50800" dir="5400000" algn="tl" rotWithShape="0">
              <a:srgbClr val="000000">
                <a:alpha val="43000"/>
              </a:srgbClr>
            </a:outerShdw>
          </a:effectLst>
        </p:spPr>
      </p:pic>
      <p:sp>
        <p:nvSpPr>
          <p:cNvPr id="9" name="ZoneTexte 8">
            <a:extLst>
              <a:ext uri="{FF2B5EF4-FFF2-40B4-BE49-F238E27FC236}">
                <a16:creationId xmlns:a16="http://schemas.microsoft.com/office/drawing/2014/main" id="{33D2595C-3FA4-04A8-0A4F-AABA55569285}"/>
              </a:ext>
            </a:extLst>
          </p:cNvPr>
          <p:cNvSpPr txBox="1"/>
          <p:nvPr/>
        </p:nvSpPr>
        <p:spPr>
          <a:xfrm>
            <a:off x="4636009" y="691870"/>
            <a:ext cx="2894929" cy="1107996"/>
          </a:xfrm>
          <a:prstGeom prst="rect">
            <a:avLst/>
          </a:prstGeom>
          <a:noFill/>
        </p:spPr>
        <p:txBody>
          <a:bodyPr wrap="square">
            <a:spAutoFit/>
          </a:bodyPr>
          <a:lstStyle/>
          <a:p>
            <a:r>
              <a:rPr lang="fr-CA" sz="6600" b="1">
                <a:solidFill>
                  <a:schemeClr val="bg1"/>
                </a:solidFill>
              </a:rPr>
              <a:t>Merci!</a:t>
            </a:r>
            <a:endParaRPr lang="en-CA" sz="6600" b="1">
              <a:solidFill>
                <a:schemeClr val="bg1"/>
              </a:solidFill>
            </a:endParaRPr>
          </a:p>
        </p:txBody>
      </p:sp>
    </p:spTree>
    <p:extLst>
      <p:ext uri="{BB962C8B-B14F-4D97-AF65-F5344CB8AC3E}">
        <p14:creationId xmlns:p14="http://schemas.microsoft.com/office/powerpoint/2010/main" val="32502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1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3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8"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6" name="ZoneTexte 5">
            <a:extLst>
              <a:ext uri="{FF2B5EF4-FFF2-40B4-BE49-F238E27FC236}">
                <a16:creationId xmlns:a16="http://schemas.microsoft.com/office/drawing/2014/main" id="{53BAE183-9CC6-3AF5-7663-1DDB4197F33E}"/>
              </a:ext>
            </a:extLst>
          </p:cNvPr>
          <p:cNvSpPr txBox="1"/>
          <p:nvPr/>
        </p:nvSpPr>
        <p:spPr>
          <a:xfrm>
            <a:off x="639098" y="629265"/>
            <a:ext cx="6072776" cy="1622322"/>
          </a:xfrm>
          <a:prstGeom prst="rect">
            <a:avLst/>
          </a:prstGeom>
        </p:spPr>
        <p:txBody>
          <a:bodyPr vert="horz" lIns="91440" tIns="45720" rIns="91440" bIns="45720" rtlCol="0" anchor="ctr">
            <a:normAutofit/>
          </a:bodyPr>
          <a:lstStyle/>
          <a:p>
            <a:pPr>
              <a:spcBef>
                <a:spcPct val="0"/>
              </a:spcBef>
              <a:spcAft>
                <a:spcPts val="600"/>
              </a:spcAft>
            </a:pPr>
            <a:r>
              <a:rPr lang="en-US" sz="3600" b="1">
                <a:solidFill>
                  <a:srgbClr val="FFFFFF"/>
                </a:solidFill>
                <a:latin typeface="+mj-lt"/>
                <a:ea typeface="+mj-ea"/>
                <a:cs typeface="+mj-cs"/>
              </a:rPr>
              <a:t>Mise </a:t>
            </a:r>
            <a:r>
              <a:rPr lang="en-US" sz="3600" b="1" err="1">
                <a:solidFill>
                  <a:srgbClr val="FFFFFF"/>
                </a:solidFill>
                <a:latin typeface="+mj-lt"/>
                <a:ea typeface="+mj-ea"/>
                <a:cs typeface="+mj-cs"/>
              </a:rPr>
              <a:t>en</a:t>
            </a:r>
            <a:r>
              <a:rPr lang="en-US" sz="3600" b="1">
                <a:solidFill>
                  <a:srgbClr val="FFFFFF"/>
                </a:solidFill>
                <a:latin typeface="+mj-lt"/>
                <a:ea typeface="+mj-ea"/>
                <a:cs typeface="+mj-cs"/>
              </a:rPr>
              <a:t> </a:t>
            </a:r>
            <a:r>
              <a:rPr lang="en-US" sz="3600" b="1" err="1">
                <a:solidFill>
                  <a:srgbClr val="FFFFFF"/>
                </a:solidFill>
                <a:latin typeface="+mj-lt"/>
                <a:ea typeface="+mj-ea"/>
                <a:cs typeface="+mj-cs"/>
              </a:rPr>
              <a:t>contexte</a:t>
            </a:r>
            <a:endParaRPr lang="en-US" sz="3600" b="1">
              <a:solidFill>
                <a:srgbClr val="FFFFFF"/>
              </a:solidFill>
              <a:latin typeface="+mj-lt"/>
              <a:ea typeface="+mj-ea"/>
              <a:cs typeface="+mj-cs"/>
            </a:endParaRPr>
          </a:p>
        </p:txBody>
      </p:sp>
      <p:pic>
        <p:nvPicPr>
          <p:cNvPr id="4" name="Image 3">
            <a:extLst>
              <a:ext uri="{FF2B5EF4-FFF2-40B4-BE49-F238E27FC236}">
                <a16:creationId xmlns:a16="http://schemas.microsoft.com/office/drawing/2014/main" id="{C0BAB510-A9ED-D6E6-00E8-8E76736B1F8B}"/>
              </a:ext>
            </a:extLst>
          </p:cNvPr>
          <p:cNvPicPr>
            <a:picLocks noChangeAspect="1"/>
          </p:cNvPicPr>
          <p:nvPr/>
        </p:nvPicPr>
        <p:blipFill rotWithShape="1">
          <a:blip r:embed="rId3"/>
          <a:srcRect l="29456" r="17258"/>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scene3d>
            <a:camera prst="perspectiveContrastingLeftFacing">
              <a:rot lat="300000" lon="19800000" rev="0"/>
            </a:camera>
            <a:lightRig rig="threePt" dir="t">
              <a:rot lat="0" lon="0" rev="2700000"/>
            </a:lightRig>
          </a:scene3d>
          <a:sp3d>
            <a:bevelT w="63500" h="50800"/>
          </a:sp3d>
        </p:spPr>
      </p:pic>
      <p:sp>
        <p:nvSpPr>
          <p:cNvPr id="39" name="Rectangle 1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Oval 1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 name="Oval 2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ZoneTexte 6">
            <a:extLst>
              <a:ext uri="{FF2B5EF4-FFF2-40B4-BE49-F238E27FC236}">
                <a16:creationId xmlns:a16="http://schemas.microsoft.com/office/drawing/2014/main" id="{A2BBBD03-AAA5-A9B5-B431-B83AACDD8CCE}"/>
              </a:ext>
            </a:extLst>
          </p:cNvPr>
          <p:cNvSpPr txBox="1"/>
          <p:nvPr/>
        </p:nvSpPr>
        <p:spPr>
          <a:xfrm>
            <a:off x="639098" y="2418735"/>
            <a:ext cx="6333202" cy="3811740"/>
          </a:xfrm>
          <a:prstGeom prst="rect">
            <a:avLst/>
          </a:prstGeom>
        </p:spPr>
        <p:txBody>
          <a:bodyPr vert="horz" lIns="91440" tIns="45720" rIns="91440" bIns="45720" rtlCol="0" anchor="ctr">
            <a:normAutofit/>
          </a:bodyPr>
          <a:lstStyle/>
          <a:p>
            <a:pPr marR="0" lvl="0" fontAlgn="auto">
              <a:spcBef>
                <a:spcPts val="1000"/>
              </a:spcBef>
              <a:buClr>
                <a:schemeClr val="accent1"/>
              </a:buClr>
              <a:buSzPct val="80000"/>
              <a:buFont typeface="Wingdings 3" charset="2"/>
              <a:buChar char=""/>
              <a:tabLst/>
              <a:defRPr/>
            </a:pPr>
            <a:r>
              <a:rPr lang="en-US" sz="2400">
                <a:solidFill>
                  <a:srgbClr val="FFFFFF"/>
                </a:solidFill>
              </a:rPr>
              <a:t>Objectif 1 – Plan </a:t>
            </a:r>
            <a:r>
              <a:rPr lang="en-US" sz="2400" err="1">
                <a:solidFill>
                  <a:srgbClr val="FFFFFF"/>
                </a:solidFill>
              </a:rPr>
              <a:t>d’éducation</a:t>
            </a:r>
            <a:r>
              <a:rPr lang="en-US" sz="2400">
                <a:solidFill>
                  <a:srgbClr val="FFFFFF"/>
                </a:solidFill>
              </a:rPr>
              <a:t> de 10 </a:t>
            </a:r>
            <a:r>
              <a:rPr lang="en-US" sz="2400" err="1">
                <a:solidFill>
                  <a:srgbClr val="FFFFFF"/>
                </a:solidFill>
              </a:rPr>
              <a:t>ans</a:t>
            </a:r>
            <a:endParaRPr lang="en-US" sz="2400">
              <a:solidFill>
                <a:srgbClr val="FFFFFF"/>
              </a:solidFill>
            </a:endParaRPr>
          </a:p>
          <a:p>
            <a:pPr>
              <a:spcBef>
                <a:spcPts val="1000"/>
              </a:spcBef>
              <a:buClr>
                <a:schemeClr val="accent1"/>
              </a:buClr>
              <a:buSzPct val="80000"/>
              <a:buFont typeface="Wingdings 3" charset="2"/>
              <a:buChar char=""/>
              <a:defRPr/>
            </a:pPr>
            <a:endParaRPr lang="en-US" sz="2400">
              <a:solidFill>
                <a:srgbClr val="FFFFFF"/>
              </a:solidFill>
            </a:endParaRPr>
          </a:p>
          <a:p>
            <a:pPr marL="342900" marR="0" lvl="0" indent="-342900">
              <a:spcBef>
                <a:spcPts val="1000"/>
              </a:spcBef>
              <a:buClr>
                <a:schemeClr val="accent1"/>
              </a:buClr>
              <a:buSzPct val="80000"/>
              <a:buFont typeface="Wingdings 3" charset="2"/>
              <a:buChar char=""/>
              <a:tabLst/>
              <a:defRPr/>
            </a:pPr>
            <a:r>
              <a:rPr kumimoji="0" lang="en-US" sz="2400" b="1" i="1" u="none" strike="noStrike" cap="none" spc="0" normalizeH="0" baseline="0" noProof="0" err="1">
                <a:ln>
                  <a:noFill/>
                </a:ln>
                <a:solidFill>
                  <a:srgbClr val="FFFFFF"/>
                </a:solidFill>
                <a:effectLst/>
                <a:uLnTx/>
                <a:uFillTx/>
              </a:rPr>
              <a:t>S’assurer</a:t>
            </a:r>
            <a:r>
              <a:rPr kumimoji="0" lang="en-US" sz="2400" b="1" i="1" u="none" strike="noStrike" cap="none" spc="0" normalizeH="0" baseline="0" noProof="0">
                <a:ln>
                  <a:noFill/>
                </a:ln>
                <a:solidFill>
                  <a:srgbClr val="FFFFFF"/>
                </a:solidFill>
                <a:effectLst/>
                <a:uLnTx/>
                <a:uFillTx/>
              </a:rPr>
              <a:t> que </a:t>
            </a:r>
            <a:r>
              <a:rPr kumimoji="0" lang="en-US" sz="2400" b="1" i="1" u="none" strike="noStrike" cap="none" spc="0" normalizeH="0" baseline="0" noProof="0" err="1">
                <a:ln>
                  <a:noFill/>
                </a:ln>
                <a:solidFill>
                  <a:srgbClr val="FFFFFF"/>
                </a:solidFill>
                <a:effectLst/>
                <a:uLnTx/>
                <a:uFillTx/>
              </a:rPr>
              <a:t>chaque</a:t>
            </a:r>
            <a:r>
              <a:rPr kumimoji="0" lang="en-US" sz="2400" b="1" i="1" u="none" strike="noStrike" cap="none" spc="0" normalizeH="0" baseline="0" noProof="0">
                <a:ln>
                  <a:noFill/>
                </a:ln>
                <a:solidFill>
                  <a:srgbClr val="FFFFFF"/>
                </a:solidFill>
                <a:effectLst/>
                <a:uLnTx/>
                <a:uFillTx/>
              </a:rPr>
              <a:t> </a:t>
            </a:r>
            <a:r>
              <a:rPr kumimoji="0" lang="en-US" sz="2400" b="1" i="1" u="none" strike="noStrike" cap="none" spc="0" normalizeH="0" baseline="0" noProof="0" err="1">
                <a:ln>
                  <a:noFill/>
                </a:ln>
                <a:solidFill>
                  <a:srgbClr val="FFFFFF"/>
                </a:solidFill>
                <a:effectLst/>
                <a:uLnTx/>
                <a:uFillTx/>
              </a:rPr>
              <a:t>personne</a:t>
            </a:r>
            <a:r>
              <a:rPr kumimoji="0" lang="en-US" sz="2400" b="1" i="1" u="none" strike="noStrike" cap="none" spc="0" normalizeH="0" baseline="0" noProof="0">
                <a:ln>
                  <a:noFill/>
                </a:ln>
                <a:solidFill>
                  <a:srgbClr val="FFFFFF"/>
                </a:solidFill>
                <a:effectLst/>
                <a:uLnTx/>
                <a:uFillTx/>
              </a:rPr>
              <a:t> </a:t>
            </a:r>
            <a:r>
              <a:rPr kumimoji="0" lang="en-US" sz="2400" b="1" i="1" u="none" strike="noStrike" cap="none" spc="0" normalizeH="0" baseline="0" noProof="0" err="1">
                <a:ln>
                  <a:noFill/>
                </a:ln>
                <a:solidFill>
                  <a:srgbClr val="FFFFFF"/>
                </a:solidFill>
                <a:effectLst/>
                <a:uLnTx/>
                <a:uFillTx/>
              </a:rPr>
              <a:t>apprenante</a:t>
            </a:r>
            <a:r>
              <a:rPr kumimoji="0" lang="en-US" sz="2400" b="1" i="1" u="none" strike="noStrike" cap="none" spc="0" normalizeH="0" baseline="0" noProof="0">
                <a:ln>
                  <a:noFill/>
                </a:ln>
                <a:solidFill>
                  <a:srgbClr val="FFFFFF"/>
                </a:solidFill>
                <a:effectLst/>
                <a:uLnTx/>
                <a:uFillTx/>
              </a:rPr>
              <a:t> </a:t>
            </a:r>
            <a:r>
              <a:rPr kumimoji="0" lang="en-US" sz="2400" b="1" i="1" u="none" strike="noStrike" cap="none" spc="0" normalizeH="0" baseline="0" noProof="0" err="1">
                <a:ln>
                  <a:noFill/>
                </a:ln>
                <a:solidFill>
                  <a:srgbClr val="FFFFFF"/>
                </a:solidFill>
                <a:effectLst/>
                <a:uLnTx/>
                <a:uFillTx/>
              </a:rPr>
              <a:t>développe</a:t>
            </a:r>
            <a:r>
              <a:rPr kumimoji="0" lang="en-US" sz="2400" b="1" i="1" u="none" strike="noStrike" cap="none" spc="0" normalizeH="0" baseline="0" noProof="0">
                <a:ln>
                  <a:noFill/>
                </a:ln>
                <a:solidFill>
                  <a:srgbClr val="FFFFFF"/>
                </a:solidFill>
                <a:effectLst/>
                <a:uLnTx/>
                <a:uFillTx/>
              </a:rPr>
              <a:t> les </a:t>
            </a:r>
            <a:r>
              <a:rPr kumimoji="0" lang="en-US" sz="2400" b="1" i="1" u="none" strike="noStrike" cap="none" spc="0" normalizeH="0" baseline="0" noProof="0" err="1">
                <a:ln>
                  <a:noFill/>
                </a:ln>
                <a:solidFill>
                  <a:srgbClr val="FFFFFF"/>
                </a:solidFill>
                <a:effectLst/>
                <a:uLnTx/>
                <a:uFillTx/>
              </a:rPr>
              <a:t>compétences</a:t>
            </a:r>
            <a:r>
              <a:rPr kumimoji="0" lang="en-US" sz="2400" b="1" i="1" u="none" strike="noStrike" cap="none" spc="0" normalizeH="0" baseline="0" noProof="0">
                <a:ln>
                  <a:noFill/>
                </a:ln>
                <a:solidFill>
                  <a:srgbClr val="FFFFFF"/>
                </a:solidFill>
                <a:effectLst/>
                <a:uLnTx/>
                <a:uFillTx/>
              </a:rPr>
              <a:t> </a:t>
            </a:r>
            <a:r>
              <a:rPr kumimoji="0" lang="en-US" sz="2400" b="1" i="1" u="none" strike="noStrike" cap="none" spc="0" normalizeH="0" baseline="0" noProof="0" err="1">
                <a:ln>
                  <a:noFill/>
                </a:ln>
                <a:solidFill>
                  <a:srgbClr val="FFFFFF"/>
                </a:solidFill>
                <a:effectLst/>
                <a:uLnTx/>
                <a:uFillTx/>
              </a:rPr>
              <a:t>dont</a:t>
            </a:r>
            <a:r>
              <a:rPr kumimoji="0" lang="en-US" sz="2400" b="1" i="1" u="none" strike="noStrike" cap="none" spc="0" normalizeH="0" baseline="0" noProof="0">
                <a:ln>
                  <a:noFill/>
                </a:ln>
                <a:solidFill>
                  <a:srgbClr val="FFFFFF"/>
                </a:solidFill>
                <a:effectLst/>
                <a:uLnTx/>
                <a:uFillTx/>
              </a:rPr>
              <a:t> </a:t>
            </a:r>
            <a:r>
              <a:rPr kumimoji="0" lang="en-US" sz="2400" b="1" i="1" u="none" strike="noStrike" cap="none" spc="0" normalizeH="0" baseline="0" noProof="0" err="1">
                <a:ln>
                  <a:noFill/>
                </a:ln>
                <a:solidFill>
                  <a:srgbClr val="FFFFFF"/>
                </a:solidFill>
                <a:effectLst/>
                <a:uLnTx/>
                <a:uFillTx/>
              </a:rPr>
              <a:t>elle</a:t>
            </a:r>
            <a:r>
              <a:rPr kumimoji="0" lang="en-US" sz="2400" b="1" i="1" u="none" strike="noStrike" cap="none" spc="0" normalizeH="0" baseline="0" noProof="0">
                <a:ln>
                  <a:noFill/>
                </a:ln>
                <a:solidFill>
                  <a:srgbClr val="FFFFFF"/>
                </a:solidFill>
                <a:effectLst/>
                <a:uLnTx/>
                <a:uFillTx/>
              </a:rPr>
              <a:t> a </a:t>
            </a:r>
            <a:r>
              <a:rPr kumimoji="0" lang="en-US" sz="2400" b="1" i="1" u="none" strike="noStrike" cap="none" spc="0" normalizeH="0" baseline="0" noProof="0" err="1">
                <a:ln>
                  <a:noFill/>
                </a:ln>
                <a:solidFill>
                  <a:srgbClr val="FFFFFF"/>
                </a:solidFill>
                <a:effectLst/>
                <a:uLnTx/>
                <a:uFillTx/>
              </a:rPr>
              <a:t>besoin</a:t>
            </a:r>
            <a:r>
              <a:rPr kumimoji="0" lang="en-US" sz="2400" b="1" i="1" u="none" strike="noStrike" cap="none" spc="0" normalizeH="0" baseline="0" noProof="0">
                <a:ln>
                  <a:noFill/>
                </a:ln>
                <a:solidFill>
                  <a:srgbClr val="FFFFFF"/>
                </a:solidFill>
                <a:effectLst/>
                <a:uLnTx/>
                <a:uFillTx/>
              </a:rPr>
              <a:t> pour </a:t>
            </a:r>
            <a:r>
              <a:rPr kumimoji="0" lang="en-US" sz="2400" b="1" i="1" u="none" strike="noStrike" cap="none" spc="0" normalizeH="0" baseline="0" noProof="0" err="1">
                <a:ln>
                  <a:noFill/>
                </a:ln>
                <a:solidFill>
                  <a:srgbClr val="FFFFFF"/>
                </a:solidFill>
                <a:effectLst/>
                <a:uLnTx/>
                <a:uFillTx/>
              </a:rPr>
              <a:t>réaliser</a:t>
            </a:r>
            <a:r>
              <a:rPr kumimoji="0" lang="en-US" sz="2400" b="1" i="1" u="none" strike="noStrike" cap="none" spc="0" normalizeH="0" baseline="0" noProof="0">
                <a:ln>
                  <a:noFill/>
                </a:ln>
                <a:solidFill>
                  <a:srgbClr val="FFFFFF"/>
                </a:solidFill>
                <a:effectLst/>
                <a:uLnTx/>
                <a:uFillTx/>
              </a:rPr>
              <a:t> son </a:t>
            </a:r>
            <a:r>
              <a:rPr kumimoji="0" lang="en-US" sz="2400" b="1" i="1" u="none" strike="noStrike" cap="none" spc="0" normalizeH="0" baseline="0" noProof="0" err="1">
                <a:ln>
                  <a:noFill/>
                </a:ln>
                <a:solidFill>
                  <a:srgbClr val="FFFFFF"/>
                </a:solidFill>
                <a:effectLst/>
                <a:uLnTx/>
                <a:uFillTx/>
              </a:rPr>
              <a:t>projet</a:t>
            </a:r>
            <a:r>
              <a:rPr kumimoji="0" lang="en-US" sz="2400" b="1" i="1" u="none" strike="noStrike" cap="none" spc="0" normalizeH="0" baseline="0" noProof="0">
                <a:ln>
                  <a:noFill/>
                </a:ln>
                <a:solidFill>
                  <a:srgbClr val="FFFFFF"/>
                </a:solidFill>
                <a:effectLst/>
                <a:uLnTx/>
                <a:uFillTx/>
              </a:rPr>
              <a:t> de vie et de </a:t>
            </a:r>
            <a:r>
              <a:rPr kumimoji="0" lang="en-US" sz="2400" b="1" i="1" u="none" strike="noStrike" cap="none" spc="0" normalizeH="0" baseline="0" noProof="0" err="1">
                <a:ln>
                  <a:noFill/>
                </a:ln>
                <a:solidFill>
                  <a:srgbClr val="FFFFFF"/>
                </a:solidFill>
                <a:effectLst/>
                <a:uLnTx/>
                <a:uFillTx/>
              </a:rPr>
              <a:t>carrière</a:t>
            </a:r>
            <a:r>
              <a:rPr lang="en-US" sz="2400" b="1" i="1">
                <a:solidFill>
                  <a:srgbClr val="FFFFFF"/>
                </a:solidFill>
              </a:rPr>
              <a:t>.</a:t>
            </a:r>
          </a:p>
          <a:p>
            <a:pPr marL="342900" indent="-342900">
              <a:spcBef>
                <a:spcPts val="1000"/>
              </a:spcBef>
              <a:buClr>
                <a:schemeClr val="accent1"/>
              </a:buClr>
              <a:buSzPct val="80000"/>
              <a:buFont typeface="Wingdings 3" charset="2"/>
              <a:buChar char=""/>
            </a:pPr>
            <a:endParaRPr lang="en-US">
              <a:solidFill>
                <a:srgbClr val="FFFFFF"/>
              </a:solidFill>
            </a:endParaRPr>
          </a:p>
        </p:txBody>
      </p:sp>
    </p:spTree>
    <p:extLst>
      <p:ext uri="{BB962C8B-B14F-4D97-AF65-F5344CB8AC3E}">
        <p14:creationId xmlns:p14="http://schemas.microsoft.com/office/powerpoint/2010/main" val="4066965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2"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re 1">
            <a:extLst>
              <a:ext uri="{FF2B5EF4-FFF2-40B4-BE49-F238E27FC236}">
                <a16:creationId xmlns:a16="http://schemas.microsoft.com/office/drawing/2014/main" id="{E0E3285E-B4DC-838D-6892-95F143CA7285}"/>
              </a:ext>
            </a:extLst>
          </p:cNvPr>
          <p:cNvSpPr>
            <a:spLocks noGrp="1"/>
          </p:cNvSpPr>
          <p:nvPr>
            <p:ph type="title"/>
          </p:nvPr>
        </p:nvSpPr>
        <p:spPr>
          <a:xfrm>
            <a:off x="1577386" y="1067467"/>
            <a:ext cx="1851961" cy="1727038"/>
          </a:xfrm>
        </p:spPr>
        <p:txBody>
          <a:bodyPr anchor="ctr">
            <a:normAutofit/>
          </a:bodyPr>
          <a:lstStyle/>
          <a:p>
            <a:pPr algn="r"/>
            <a:r>
              <a:rPr lang="fr-FR" sz="4000" b="1">
                <a:solidFill>
                  <a:srgbClr val="7030A0"/>
                </a:solidFill>
                <a:hlinkClick r:id="rId3"/>
              </a:rPr>
              <a:t>Menti</a:t>
            </a:r>
            <a:endParaRPr lang="fr-FR" sz="4000"/>
          </a:p>
        </p:txBody>
      </p:sp>
      <p:cxnSp>
        <p:nvCxnSpPr>
          <p:cNvPr id="24"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6300F19-713A-A664-65CC-351C454FFC59}"/>
              </a:ext>
            </a:extLst>
          </p:cNvPr>
          <p:cNvSpPr>
            <a:spLocks noGrp="1"/>
          </p:cNvSpPr>
          <p:nvPr>
            <p:ph idx="1"/>
          </p:nvPr>
        </p:nvSpPr>
        <p:spPr>
          <a:xfrm>
            <a:off x="4678424" y="1059025"/>
            <a:ext cx="6037200" cy="4739950"/>
          </a:xfrm>
        </p:spPr>
        <p:txBody>
          <a:bodyPr vert="horz" lIns="91440" tIns="45720" rIns="91440" bIns="45720" rtlCol="0" anchor="ctr">
            <a:normAutofit/>
          </a:bodyPr>
          <a:lstStyle/>
          <a:p>
            <a:pPr marL="0" indent="0" algn="ctr">
              <a:buNone/>
            </a:pPr>
            <a:r>
              <a:rPr lang="fr-FR" sz="2000">
                <a:solidFill>
                  <a:schemeClr val="tx1"/>
                </a:solidFill>
              </a:rPr>
              <a:t>Quels mots te viennent en tête pour décrire: </a:t>
            </a:r>
            <a:r>
              <a:rPr lang="fr-FR" sz="3200" b="1" i="1">
                <a:solidFill>
                  <a:schemeClr val="tx1"/>
                </a:solidFill>
              </a:rPr>
              <a:t>Projet de vie et de carrière? </a:t>
            </a:r>
          </a:p>
        </p:txBody>
      </p:sp>
      <p:pic>
        <p:nvPicPr>
          <p:cNvPr id="5" name="Image 4" descr="Une image contenant motif, Graphique, pixel, conception&#10;&#10;Description générée automatiquement">
            <a:extLst>
              <a:ext uri="{FF2B5EF4-FFF2-40B4-BE49-F238E27FC236}">
                <a16:creationId xmlns:a16="http://schemas.microsoft.com/office/drawing/2014/main" id="{9E412636-F15A-2A71-9354-99BE05E0A499}"/>
              </a:ext>
            </a:extLst>
          </p:cNvPr>
          <p:cNvPicPr>
            <a:picLocks noChangeAspect="1"/>
          </p:cNvPicPr>
          <p:nvPr/>
        </p:nvPicPr>
        <p:blipFill>
          <a:blip r:embed="rId4"/>
          <a:stretch>
            <a:fillRect/>
          </a:stretch>
        </p:blipFill>
        <p:spPr>
          <a:xfrm>
            <a:off x="682057" y="2231518"/>
            <a:ext cx="3674630" cy="3663955"/>
          </a:xfrm>
          <a:prstGeom prst="rect">
            <a:avLst/>
          </a:prstGeom>
        </p:spPr>
      </p:pic>
    </p:spTree>
    <p:extLst>
      <p:ext uri="{BB962C8B-B14F-4D97-AF65-F5344CB8AC3E}">
        <p14:creationId xmlns:p14="http://schemas.microsoft.com/office/powerpoint/2010/main" val="4571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2"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re 1">
            <a:extLst>
              <a:ext uri="{FF2B5EF4-FFF2-40B4-BE49-F238E27FC236}">
                <a16:creationId xmlns:a16="http://schemas.microsoft.com/office/drawing/2014/main" id="{E0E3285E-B4DC-838D-6892-95F143CA7285}"/>
              </a:ext>
            </a:extLst>
          </p:cNvPr>
          <p:cNvSpPr>
            <a:spLocks noGrp="1"/>
          </p:cNvSpPr>
          <p:nvPr>
            <p:ph type="title"/>
          </p:nvPr>
        </p:nvSpPr>
        <p:spPr>
          <a:xfrm>
            <a:off x="1540399" y="1405148"/>
            <a:ext cx="1654235" cy="1009142"/>
          </a:xfrm>
        </p:spPr>
        <p:txBody>
          <a:bodyPr anchor="ctr">
            <a:normAutofit/>
          </a:bodyPr>
          <a:lstStyle/>
          <a:p>
            <a:pPr algn="r"/>
            <a:r>
              <a:rPr lang="fr-FR" sz="4000" b="1">
                <a:solidFill>
                  <a:srgbClr val="7030A0"/>
                </a:solidFill>
                <a:hlinkClick r:id="rId3"/>
              </a:rPr>
              <a:t>Menti</a:t>
            </a:r>
            <a:endParaRPr lang="fr-FR" sz="4000" b="1">
              <a:solidFill>
                <a:srgbClr val="7030A0"/>
              </a:solidFill>
            </a:endParaRPr>
          </a:p>
        </p:txBody>
      </p:sp>
      <p:cxnSp>
        <p:nvCxnSpPr>
          <p:cNvPr id="24"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6300F19-713A-A664-65CC-351C454FFC59}"/>
              </a:ext>
            </a:extLst>
          </p:cNvPr>
          <p:cNvSpPr>
            <a:spLocks noGrp="1"/>
          </p:cNvSpPr>
          <p:nvPr>
            <p:ph idx="1"/>
          </p:nvPr>
        </p:nvSpPr>
        <p:spPr>
          <a:xfrm>
            <a:off x="4678424" y="1059025"/>
            <a:ext cx="5860482" cy="4739950"/>
          </a:xfrm>
        </p:spPr>
        <p:txBody>
          <a:bodyPr vert="horz" lIns="91440" tIns="45720" rIns="91440" bIns="45720" rtlCol="0" anchor="ctr">
            <a:normAutofit/>
          </a:bodyPr>
          <a:lstStyle/>
          <a:p>
            <a:pPr marL="0" indent="0" algn="ctr">
              <a:buNone/>
            </a:pPr>
            <a:r>
              <a:rPr lang="fr-FR" sz="2000">
                <a:solidFill>
                  <a:schemeClr val="tx1"/>
                </a:solidFill>
              </a:rPr>
              <a:t>Quels mots te viennent en tête pour décrire: </a:t>
            </a:r>
            <a:r>
              <a:rPr lang="fr-FR" sz="3200" b="1" i="1">
                <a:solidFill>
                  <a:schemeClr val="tx1"/>
                </a:solidFill>
              </a:rPr>
              <a:t>Projet de vie et de carrière? </a:t>
            </a:r>
          </a:p>
        </p:txBody>
      </p:sp>
      <p:sp>
        <p:nvSpPr>
          <p:cNvPr id="4" name="ZoneTexte 3">
            <a:extLst>
              <a:ext uri="{FF2B5EF4-FFF2-40B4-BE49-F238E27FC236}">
                <a16:creationId xmlns:a16="http://schemas.microsoft.com/office/drawing/2014/main" id="{0AF4AADA-C259-A409-7C10-19EA271CDD9A}"/>
              </a:ext>
            </a:extLst>
          </p:cNvPr>
          <p:cNvSpPr txBox="1"/>
          <p:nvPr/>
        </p:nvSpPr>
        <p:spPr>
          <a:xfrm>
            <a:off x="1436907" y="264297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6" name="Image 5" descr="Une image contenant motif, Graphique, pixel, conception&#10;&#10;Description générée automatiquement">
            <a:extLst>
              <a:ext uri="{FF2B5EF4-FFF2-40B4-BE49-F238E27FC236}">
                <a16:creationId xmlns:a16="http://schemas.microsoft.com/office/drawing/2014/main" id="{CD3CA831-EE1F-E641-DD21-1A12FE178D01}"/>
              </a:ext>
            </a:extLst>
          </p:cNvPr>
          <p:cNvPicPr>
            <a:picLocks noChangeAspect="1"/>
          </p:cNvPicPr>
          <p:nvPr/>
        </p:nvPicPr>
        <p:blipFill>
          <a:blip r:embed="rId4"/>
          <a:stretch>
            <a:fillRect/>
          </a:stretch>
        </p:blipFill>
        <p:spPr>
          <a:xfrm>
            <a:off x="700089" y="2185607"/>
            <a:ext cx="3334856" cy="3205885"/>
          </a:xfrm>
          <a:prstGeom prst="rect">
            <a:avLst/>
          </a:prstGeom>
        </p:spPr>
      </p:pic>
    </p:spTree>
    <p:extLst>
      <p:ext uri="{BB962C8B-B14F-4D97-AF65-F5344CB8AC3E}">
        <p14:creationId xmlns:p14="http://schemas.microsoft.com/office/powerpoint/2010/main" val="388458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2"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re 1">
            <a:extLst>
              <a:ext uri="{FF2B5EF4-FFF2-40B4-BE49-F238E27FC236}">
                <a16:creationId xmlns:a16="http://schemas.microsoft.com/office/drawing/2014/main" id="{E0E3285E-B4DC-838D-6892-95F143CA7285}"/>
              </a:ext>
            </a:extLst>
          </p:cNvPr>
          <p:cNvSpPr>
            <a:spLocks noGrp="1"/>
          </p:cNvSpPr>
          <p:nvPr>
            <p:ph type="title"/>
          </p:nvPr>
        </p:nvSpPr>
        <p:spPr>
          <a:xfrm>
            <a:off x="1898555" y="1323802"/>
            <a:ext cx="1638328" cy="1214367"/>
          </a:xfrm>
        </p:spPr>
        <p:txBody>
          <a:bodyPr anchor="ctr">
            <a:normAutofit/>
          </a:bodyPr>
          <a:lstStyle/>
          <a:p>
            <a:pPr algn="r"/>
            <a:r>
              <a:rPr lang="fr-FR" sz="4000" b="1">
                <a:solidFill>
                  <a:srgbClr val="7030A0"/>
                </a:solidFill>
                <a:hlinkClick r:id="rId3"/>
              </a:rPr>
              <a:t>Menti</a:t>
            </a:r>
            <a:endParaRPr lang="fr-FR" sz="4000" b="1">
              <a:solidFill>
                <a:srgbClr val="7030A0"/>
              </a:solidFill>
            </a:endParaRPr>
          </a:p>
        </p:txBody>
      </p:sp>
      <p:cxnSp>
        <p:nvCxnSpPr>
          <p:cNvPr id="24"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6300F19-713A-A664-65CC-351C454FFC59}"/>
              </a:ext>
            </a:extLst>
          </p:cNvPr>
          <p:cNvSpPr>
            <a:spLocks noGrp="1"/>
          </p:cNvSpPr>
          <p:nvPr>
            <p:ph idx="1"/>
          </p:nvPr>
        </p:nvSpPr>
        <p:spPr>
          <a:xfrm>
            <a:off x="4678424" y="1059025"/>
            <a:ext cx="5860480" cy="4739950"/>
          </a:xfrm>
        </p:spPr>
        <p:txBody>
          <a:bodyPr vert="horz" lIns="91440" tIns="45720" rIns="91440" bIns="45720" rtlCol="0" anchor="ctr">
            <a:normAutofit/>
          </a:bodyPr>
          <a:lstStyle/>
          <a:p>
            <a:pPr marL="0" indent="0" algn="ctr">
              <a:buNone/>
            </a:pPr>
            <a:r>
              <a:rPr lang="fr-FR" sz="2000">
                <a:solidFill>
                  <a:schemeClr val="tx1"/>
                </a:solidFill>
              </a:rPr>
              <a:t>Quels mots te viennent en tête pour décrire: </a:t>
            </a:r>
            <a:r>
              <a:rPr lang="fr-FR" sz="3200" b="1" i="1">
                <a:solidFill>
                  <a:schemeClr val="tx1"/>
                </a:solidFill>
              </a:rPr>
              <a:t>Projet de vie et de carrière? </a:t>
            </a:r>
          </a:p>
        </p:txBody>
      </p:sp>
      <p:pic>
        <p:nvPicPr>
          <p:cNvPr id="5" name="Image 4" descr="Une image contenant motif, Graphique, pixel, conception&#10;&#10;Description générée automatiquement">
            <a:extLst>
              <a:ext uri="{FF2B5EF4-FFF2-40B4-BE49-F238E27FC236}">
                <a16:creationId xmlns:a16="http://schemas.microsoft.com/office/drawing/2014/main" id="{83D9C214-AFAE-9C49-3C0C-5C7017C1FCBE}"/>
              </a:ext>
            </a:extLst>
          </p:cNvPr>
          <p:cNvPicPr>
            <a:picLocks noChangeAspect="1"/>
          </p:cNvPicPr>
          <p:nvPr/>
        </p:nvPicPr>
        <p:blipFill>
          <a:blip r:embed="rId4"/>
          <a:stretch>
            <a:fillRect/>
          </a:stretch>
        </p:blipFill>
        <p:spPr>
          <a:xfrm>
            <a:off x="936177" y="2134685"/>
            <a:ext cx="3420497" cy="3399514"/>
          </a:xfrm>
          <a:prstGeom prst="rect">
            <a:avLst/>
          </a:prstGeom>
        </p:spPr>
      </p:pic>
    </p:spTree>
    <p:extLst>
      <p:ext uri="{BB962C8B-B14F-4D97-AF65-F5344CB8AC3E}">
        <p14:creationId xmlns:p14="http://schemas.microsoft.com/office/powerpoint/2010/main" val="47767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 name="Group 1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9" name="Rectangle 23">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Image 7" descr="Une image contenant plein air, ciel, personne, route">
            <a:extLst>
              <a:ext uri="{FF2B5EF4-FFF2-40B4-BE49-F238E27FC236}">
                <a16:creationId xmlns:a16="http://schemas.microsoft.com/office/drawing/2014/main" id="{AE31CF3F-7FAA-C753-8A4F-E723FE32B45F}"/>
              </a:ext>
            </a:extLst>
          </p:cNvPr>
          <p:cNvPicPr>
            <a:picLocks noChangeAspect="1"/>
          </p:cNvPicPr>
          <p:nvPr/>
        </p:nvPicPr>
        <p:blipFill rotWithShape="1">
          <a:blip r:embed="rId4">
            <a:extLst>
              <a:ext uri="{28A0092B-C50C-407E-A947-70E740481C1C}">
                <a14:useLocalDpi xmlns:a14="http://schemas.microsoft.com/office/drawing/2010/main" val="0"/>
              </a:ext>
            </a:extLst>
          </a:blip>
          <a:srcRect l="3792" r="6306"/>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6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61"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63" name="ZoneTexte 5">
            <a:extLst>
              <a:ext uri="{FF2B5EF4-FFF2-40B4-BE49-F238E27FC236}">
                <a16:creationId xmlns:a16="http://schemas.microsoft.com/office/drawing/2014/main" id="{4CFB0F88-F670-C2EC-566A-ED19CC9AD20F}"/>
              </a:ext>
            </a:extLst>
          </p:cNvPr>
          <p:cNvSpPr txBox="1"/>
          <p:nvPr/>
        </p:nvSpPr>
        <p:spPr>
          <a:xfrm>
            <a:off x="738880" y="3362193"/>
            <a:ext cx="10959432" cy="2871502"/>
          </a:xfrm>
          <a:prstGeom prst="rect">
            <a:avLst/>
          </a:prstGeom>
        </p:spPr>
        <p:txBody>
          <a:bodyPr vert="horz" lIns="91440" tIns="45720" rIns="91440" bIns="45720" rtlCol="0" anchor="ctr">
            <a:noAutofit/>
          </a:bodyPr>
          <a:lstStyle/>
          <a:p>
            <a:pPr algn="ctr">
              <a:lnSpc>
                <a:spcPct val="90000"/>
              </a:lnSpc>
              <a:spcBef>
                <a:spcPts val="1000"/>
              </a:spcBef>
              <a:buClr>
                <a:schemeClr val="accent1"/>
              </a:buClr>
              <a:buSzPct val="80000"/>
            </a:pPr>
            <a:r>
              <a:rPr lang="en-US" sz="3200" b="1" err="1"/>
              <a:t>Projet</a:t>
            </a:r>
            <a:r>
              <a:rPr lang="en-US" sz="3200" b="1"/>
              <a:t> de vie et de </a:t>
            </a:r>
            <a:r>
              <a:rPr lang="en-US" sz="3200" b="1" err="1"/>
              <a:t>carrière</a:t>
            </a:r>
          </a:p>
          <a:p>
            <a:pPr algn="ctr">
              <a:lnSpc>
                <a:spcPct val="90000"/>
              </a:lnSpc>
              <a:spcBef>
                <a:spcPts val="1000"/>
              </a:spcBef>
              <a:buClr>
                <a:schemeClr val="accent1"/>
              </a:buClr>
              <a:buSzPct val="80000"/>
            </a:pPr>
            <a:r>
              <a:rPr lang="en-US" sz="2000" b="1" i="1"/>
              <a:t>Un </a:t>
            </a:r>
            <a:r>
              <a:rPr lang="en-US" sz="2000" b="1" i="1" err="1"/>
              <a:t>cheminement</a:t>
            </a:r>
            <a:r>
              <a:rPr lang="en-US" sz="2000" b="1" i="1"/>
              <a:t> </a:t>
            </a:r>
            <a:r>
              <a:rPr lang="en-US" sz="2000" b="1" i="1" err="1"/>
              <a:t>dynamique</a:t>
            </a:r>
            <a:r>
              <a:rPr lang="en-US" sz="2000" b="1" i="1"/>
              <a:t> et </a:t>
            </a:r>
            <a:r>
              <a:rPr lang="en-US" sz="2000" b="1" i="1" err="1"/>
              <a:t>perpétuel</a:t>
            </a:r>
            <a:r>
              <a:rPr lang="en-US" sz="2000" b="1" i="1"/>
              <a:t> au </a:t>
            </a:r>
            <a:r>
              <a:rPr lang="en-US" sz="2000" b="1" i="1" err="1"/>
              <a:t>cours</a:t>
            </a:r>
            <a:r>
              <a:rPr lang="en-US" sz="2000" b="1" i="1"/>
              <a:t> </a:t>
            </a:r>
            <a:r>
              <a:rPr lang="en-US" sz="2000" b="1" i="1" err="1"/>
              <a:t>duquel</a:t>
            </a:r>
            <a:r>
              <a:rPr lang="en-US" sz="2000" b="1" i="1"/>
              <a:t> </a:t>
            </a:r>
            <a:r>
              <a:rPr lang="en-US" sz="2000" b="1" i="1" err="1"/>
              <a:t>une</a:t>
            </a:r>
            <a:r>
              <a:rPr lang="en-US" sz="2000" b="1" i="1"/>
              <a:t> </a:t>
            </a:r>
            <a:r>
              <a:rPr lang="en-US" sz="2000" b="1" i="1" err="1"/>
              <a:t>personne</a:t>
            </a:r>
            <a:r>
              <a:rPr lang="en-US" sz="2000" b="1" i="1"/>
              <a:t> vit des </a:t>
            </a:r>
            <a:r>
              <a:rPr lang="en-US" sz="2000" b="1" i="1" err="1"/>
              <a:t>expériences</a:t>
            </a:r>
            <a:r>
              <a:rPr lang="en-US" sz="2000" b="1" i="1"/>
              <a:t> </a:t>
            </a:r>
            <a:r>
              <a:rPr lang="en-US" sz="2000" b="1" i="1" err="1"/>
              <a:t>authentiques</a:t>
            </a:r>
            <a:r>
              <a:rPr lang="en-US" sz="2000" b="1" i="1"/>
              <a:t>, </a:t>
            </a:r>
            <a:r>
              <a:rPr lang="en-US" sz="2000" b="1" i="1" err="1"/>
              <a:t>apprend</a:t>
            </a:r>
            <a:r>
              <a:rPr lang="en-US" sz="2000" b="1" i="1"/>
              <a:t> à se </a:t>
            </a:r>
            <a:r>
              <a:rPr lang="en-US" sz="2000" b="1" i="1" err="1"/>
              <a:t>connaître</a:t>
            </a:r>
            <a:r>
              <a:rPr lang="en-US" sz="2000" b="1" i="1"/>
              <a:t>, se fixe des </a:t>
            </a:r>
            <a:r>
              <a:rPr lang="en-US" sz="2000" b="1" i="1" err="1"/>
              <a:t>objectifs</a:t>
            </a:r>
            <a:r>
              <a:rPr lang="en-US" sz="2000" b="1" i="1"/>
              <a:t> à court et à long </a:t>
            </a:r>
            <a:r>
              <a:rPr lang="en-US" sz="2000" b="1" i="1" err="1"/>
              <a:t>terme</a:t>
            </a:r>
            <a:r>
              <a:rPr lang="en-US" sz="2000" b="1" i="1"/>
              <a:t> et </a:t>
            </a:r>
            <a:r>
              <a:rPr lang="en-US" sz="2000" b="1" i="1" err="1"/>
              <a:t>développe</a:t>
            </a:r>
            <a:r>
              <a:rPr lang="en-US" sz="2000" b="1" i="1"/>
              <a:t> des </a:t>
            </a:r>
            <a:r>
              <a:rPr lang="en-US" sz="2000" b="1" i="1" err="1"/>
              <a:t>compétences</a:t>
            </a:r>
            <a:r>
              <a:rPr lang="en-US" sz="2000" b="1" i="1"/>
              <a:t> </a:t>
            </a:r>
            <a:r>
              <a:rPr lang="en-US" sz="2000" b="1" i="1" err="1"/>
              <a:t>utiles</a:t>
            </a:r>
            <a:r>
              <a:rPr lang="en-US" sz="2000" b="1" i="1"/>
              <a:t> dans </a:t>
            </a:r>
            <a:r>
              <a:rPr lang="en-US" sz="2000" b="1" i="1" err="1"/>
              <a:t>toutes</a:t>
            </a:r>
            <a:r>
              <a:rPr lang="en-US" sz="2000" b="1" i="1"/>
              <a:t> les </a:t>
            </a:r>
            <a:r>
              <a:rPr lang="en-US" sz="2000" b="1" i="1" err="1"/>
              <a:t>sphères</a:t>
            </a:r>
            <a:r>
              <a:rPr lang="en-US" sz="2000" b="1" i="1"/>
              <a:t> de </a:t>
            </a:r>
            <a:r>
              <a:rPr lang="en-US" sz="2000" b="1" i="1" err="1"/>
              <a:t>sa</a:t>
            </a:r>
            <a:r>
              <a:rPr lang="en-US" sz="2000" b="1" i="1"/>
              <a:t> vie, et </a:t>
            </a:r>
            <a:r>
              <a:rPr lang="en-US" sz="2000" b="1" i="1" err="1"/>
              <a:t>ce</a:t>
            </a:r>
            <a:r>
              <a:rPr lang="en-US" sz="2000" b="1" i="1"/>
              <a:t>, tant au </a:t>
            </a:r>
            <a:r>
              <a:rPr lang="en-US" sz="2000" b="1" i="1" err="1"/>
              <a:t>quotidien</a:t>
            </a:r>
            <a:r>
              <a:rPr lang="en-US" sz="2000" b="1" i="1"/>
              <a:t> </a:t>
            </a:r>
            <a:r>
              <a:rPr lang="en-US" sz="2000" b="1" i="1" err="1"/>
              <a:t>qu’en</a:t>
            </a:r>
            <a:r>
              <a:rPr lang="en-US" sz="2000" b="1" i="1"/>
              <a:t> </a:t>
            </a:r>
            <a:r>
              <a:rPr lang="en-US" sz="2000" b="1" i="1" err="1"/>
              <a:t>périodes</a:t>
            </a:r>
            <a:r>
              <a:rPr lang="en-US" sz="2000" b="1" i="1"/>
              <a:t> de transition</a:t>
            </a:r>
          </a:p>
        </p:txBody>
      </p:sp>
    </p:spTree>
    <p:extLst>
      <p:ext uri="{BB962C8B-B14F-4D97-AF65-F5344CB8AC3E}">
        <p14:creationId xmlns:p14="http://schemas.microsoft.com/office/powerpoint/2010/main" val="2383025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2B1C6-DFE8-31D4-008F-FC0C3DEE6534}"/>
              </a:ext>
            </a:extLst>
          </p:cNvPr>
          <p:cNvSpPr>
            <a:spLocks noGrp="1"/>
          </p:cNvSpPr>
          <p:nvPr>
            <p:ph type="title"/>
          </p:nvPr>
        </p:nvSpPr>
        <p:spPr>
          <a:xfrm>
            <a:off x="692046" y="981323"/>
            <a:ext cx="10807908" cy="706964"/>
          </a:xfrm>
        </p:spPr>
        <p:txBody>
          <a:bodyPr/>
          <a:lstStyle/>
          <a:p>
            <a:pPr algn="ctr"/>
            <a:r>
              <a:rPr lang="fr-CA" sz="6000" b="1"/>
              <a:t>Question 1</a:t>
            </a:r>
            <a:endParaRPr lang="en-CA" sz="6000" b="1"/>
          </a:p>
        </p:txBody>
      </p:sp>
      <p:sp>
        <p:nvSpPr>
          <p:cNvPr id="3" name="Espace réservé du contenu 2">
            <a:extLst>
              <a:ext uri="{FF2B5EF4-FFF2-40B4-BE49-F238E27FC236}">
                <a16:creationId xmlns:a16="http://schemas.microsoft.com/office/drawing/2014/main" id="{48EC4B05-0262-8149-3F2A-80C1DB645C33}"/>
              </a:ext>
            </a:extLst>
          </p:cNvPr>
          <p:cNvSpPr>
            <a:spLocks noGrp="1"/>
          </p:cNvSpPr>
          <p:nvPr>
            <p:ph idx="1"/>
          </p:nvPr>
        </p:nvSpPr>
        <p:spPr>
          <a:xfrm>
            <a:off x="284813" y="2603500"/>
            <a:ext cx="11452485" cy="3416300"/>
          </a:xfrm>
        </p:spPr>
        <p:txBody>
          <a:bodyPr/>
          <a:lstStyle/>
          <a:p>
            <a:endParaRPr lang="fr-CA"/>
          </a:p>
          <a:p>
            <a:endParaRPr lang="fr-CA"/>
          </a:p>
          <a:p>
            <a:endParaRPr lang="en-CA"/>
          </a:p>
        </p:txBody>
      </p:sp>
      <p:pic>
        <p:nvPicPr>
          <p:cNvPr id="1028" name="Picture 4" descr="Kahoot! acquires Drops to make language learning more awesome!">
            <a:extLst>
              <a:ext uri="{FF2B5EF4-FFF2-40B4-BE49-F238E27FC236}">
                <a16:creationId xmlns:a16="http://schemas.microsoft.com/office/drawing/2014/main" id="{DE810D1E-E2F1-EC13-C628-3CA34AE9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2" y="2316162"/>
            <a:ext cx="7620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V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VC" id="{65418388-292C-4DFD-AD8E-645B469B4778}" vid="{3F08F2F7-F7E4-4BFA-B120-03C3FBFAC096}"/>
    </a:ext>
  </a:extLst>
</a:theme>
</file>

<file path=ppt/theme/theme2.xml><?xml version="1.0" encoding="utf-8"?>
<a:theme xmlns:a="http://schemas.openxmlformats.org/drawingml/2006/main" name="Salle d’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CDE4026986504EBCBDB8C2505F581E" ma:contentTypeVersion="17" ma:contentTypeDescription="Create a new document." ma:contentTypeScope="" ma:versionID="7f8b51088f27efc388c0d4667b69b021">
  <xsd:schema xmlns:xsd="http://www.w3.org/2001/XMLSchema" xmlns:xs="http://www.w3.org/2001/XMLSchema" xmlns:p="http://schemas.microsoft.com/office/2006/metadata/properties" xmlns:ns2="082d1403-5dc8-4e13-9b6b-eda1058264b2" xmlns:ns3="cd3aa52b-df43-4bd1-8075-d385269205fd" targetNamespace="http://schemas.microsoft.com/office/2006/metadata/properties" ma:root="true" ma:fieldsID="46e6a4ef07a299601a3b2cef531ccdac" ns2:_="" ns3:_="">
    <xsd:import namespace="082d1403-5dc8-4e13-9b6b-eda1058264b2"/>
    <xsd:import namespace="cd3aa52b-df43-4bd1-8075-d385269205f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2d1403-5dc8-4e13-9b6b-eda1058264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95d1645-1b78-4f08-b297-5a94c230cbbe"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3aa52b-df43-4bd1-8075-d385269205f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49877d6-2215-4967-9f03-f65b04145da8}" ma:internalName="TaxCatchAll" ma:showField="CatchAllData" ma:web="cd3aa52b-df43-4bd1-8075-d385269205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2d1403-5dc8-4e13-9b6b-eda1058264b2">
      <Terms xmlns="http://schemas.microsoft.com/office/infopath/2007/PartnerControls"/>
    </lcf76f155ced4ddcb4097134ff3c332f>
    <TaxCatchAll xmlns="cd3aa52b-df43-4bd1-8075-d385269205fd" xsi:nil="true"/>
    <MediaLengthInSeconds xmlns="082d1403-5dc8-4e13-9b6b-eda1058264b2" xsi:nil="true"/>
    <SharedWithUsers xmlns="cd3aa52b-df43-4bd1-8075-d385269205fd">
      <UserInfo>
        <DisplayName/>
        <AccountId xsi:nil="true"/>
        <AccountType/>
      </UserInfo>
    </SharedWithUsers>
  </documentManagement>
</p:properties>
</file>

<file path=customXml/itemProps1.xml><?xml version="1.0" encoding="utf-8"?>
<ds:datastoreItem xmlns:ds="http://schemas.openxmlformats.org/officeDocument/2006/customXml" ds:itemID="{22BBABBB-7B12-460F-A135-295F40E10F28}">
  <ds:schemaRefs>
    <ds:schemaRef ds:uri="http://schemas.microsoft.com/sharepoint/v3/contenttype/forms"/>
  </ds:schemaRefs>
</ds:datastoreItem>
</file>

<file path=customXml/itemProps2.xml><?xml version="1.0" encoding="utf-8"?>
<ds:datastoreItem xmlns:ds="http://schemas.openxmlformats.org/officeDocument/2006/customXml" ds:itemID="{37147346-3D4E-4B77-9433-01095459E000}">
  <ds:schemaRefs>
    <ds:schemaRef ds:uri="082d1403-5dc8-4e13-9b6b-eda1058264b2"/>
    <ds:schemaRef ds:uri="cd3aa52b-df43-4bd1-8075-d385269205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6CC50F-DAF1-4914-8F73-A11321E1BF80}">
  <ds:schemaRefs>
    <ds:schemaRef ds:uri="http://schemas.microsoft.com/office/2006/documentManagement/types"/>
    <ds:schemaRef ds:uri="http://purl.org/dc/terms/"/>
    <ds:schemaRef ds:uri="cd3aa52b-df43-4bd1-8075-d385269205fd"/>
    <ds:schemaRef ds:uri="http://www.w3.org/XML/1998/namespace"/>
    <ds:schemaRef ds:uri="http://schemas.microsoft.com/office/2006/metadata/properties"/>
    <ds:schemaRef ds:uri="082d1403-5dc8-4e13-9b6b-eda1058264b2"/>
    <ds:schemaRef ds:uri="http://schemas.microsoft.com/office/infopath/2007/PartnerControl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PVC</Template>
  <TotalTime>1</TotalTime>
  <Words>975</Words>
  <Application>Microsoft Office PowerPoint</Application>
  <PresentationFormat>Grand écran</PresentationFormat>
  <Paragraphs>232</Paragraphs>
  <Slides>33</Slides>
  <Notes>33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33</vt:i4>
      </vt:variant>
    </vt:vector>
  </HeadingPairs>
  <TitlesOfParts>
    <vt:vector size="40" baseType="lpstr">
      <vt:lpstr>Arial</vt:lpstr>
      <vt:lpstr>Calibri</vt:lpstr>
      <vt:lpstr>Century Gothic</vt:lpstr>
      <vt:lpstr>Wingdings</vt:lpstr>
      <vt:lpstr>Wingdings 3</vt:lpstr>
      <vt:lpstr>PVC</vt:lpstr>
      <vt:lpstr>Salle d’ions</vt:lpstr>
      <vt:lpstr>Présentation PowerPoint</vt:lpstr>
      <vt:lpstr>Présentation PowerPoint</vt:lpstr>
      <vt:lpstr>Présentation PowerPoint</vt:lpstr>
      <vt:lpstr>Présentation PowerPoint</vt:lpstr>
      <vt:lpstr>Menti</vt:lpstr>
      <vt:lpstr>Menti</vt:lpstr>
      <vt:lpstr>Menti</vt:lpstr>
      <vt:lpstr>Présentation PowerPoint</vt:lpstr>
      <vt:lpstr>Question 1</vt:lpstr>
      <vt:lpstr>Définition de l’apprentissage expérientiel </vt:lpstr>
      <vt:lpstr>Question 2</vt:lpstr>
      <vt:lpstr>Présentation PowerPoint</vt:lpstr>
      <vt:lpstr>Projet pédagogique communautaire</vt:lpstr>
      <vt:lpstr>Guide sur les apprentissages expérientiels de la maternelle à la 12e année </vt:lpstr>
      <vt:lpstr>Question 3</vt:lpstr>
      <vt:lpstr>Présentation PowerPoint</vt:lpstr>
      <vt:lpstr>Présentation PowerPoint</vt:lpstr>
      <vt:lpstr>Question 4</vt:lpstr>
      <vt:lpstr>Présentation PowerPoint</vt:lpstr>
      <vt:lpstr>Question 5 et 6</vt:lpstr>
      <vt:lpstr>Présentation PowerPoint</vt:lpstr>
      <vt:lpstr>Question 7 et 8</vt:lpstr>
      <vt:lpstr>Enjeux actuels</vt:lpstr>
      <vt:lpstr>Connaissance de soi</vt:lpstr>
      <vt:lpstr>Question 9 et 10</vt:lpstr>
      <vt:lpstr>Enjeux actuels</vt:lpstr>
      <vt:lpstr>Personnes clés de l’apprentissage expérientiel</vt:lpstr>
      <vt:lpstr>Question 11</vt:lpstr>
      <vt:lpstr>Projets Écoles vie-carrière</vt:lpstr>
      <vt:lpstr>Présentation PowerPoint</vt:lpstr>
      <vt:lpstr>Aperçu des réalisations 23-24</vt:lpstr>
      <vt:lpstr>Rétroaction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Bergeron, Chantal (DSF-S)</dc:creator>
  <cp:lastModifiedBy>Bonneau, Patricia   (EECD/EDPE)</cp:lastModifiedBy>
  <cp:revision>2</cp:revision>
  <cp:lastPrinted>2023-06-21T16:23:18Z</cp:lastPrinted>
  <dcterms:created xsi:type="dcterms:W3CDTF">2022-05-13T16:57:11Z</dcterms:created>
  <dcterms:modified xsi:type="dcterms:W3CDTF">2024-08-22T12:53:20Z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0x01010013CDE4026986504EBCBDB8C2505F581E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