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66" r:id="rId5"/>
  </p:sldMasterIdLst>
  <p:notesMasterIdLst>
    <p:notesMasterId r:id="rId33"/>
  </p:notesMasterIdLst>
  <p:sldIdLst>
    <p:sldId id="279" r:id="rId6"/>
    <p:sldId id="308" r:id="rId7"/>
    <p:sldId id="309" r:id="rId8"/>
    <p:sldId id="290" r:id="rId9"/>
    <p:sldId id="271" r:id="rId10"/>
    <p:sldId id="312" r:id="rId11"/>
    <p:sldId id="306" r:id="rId12"/>
    <p:sldId id="295" r:id="rId13"/>
    <p:sldId id="313" r:id="rId14"/>
    <p:sldId id="300" r:id="rId15"/>
    <p:sldId id="307" r:id="rId16"/>
    <p:sldId id="314" r:id="rId17"/>
    <p:sldId id="315" r:id="rId18"/>
    <p:sldId id="317" r:id="rId19"/>
    <p:sldId id="318" r:id="rId20"/>
    <p:sldId id="298" r:id="rId21"/>
    <p:sldId id="282" r:id="rId22"/>
    <p:sldId id="260" r:id="rId23"/>
    <p:sldId id="310" r:id="rId24"/>
    <p:sldId id="316" r:id="rId25"/>
    <p:sldId id="302" r:id="rId26"/>
    <p:sldId id="301" r:id="rId27"/>
    <p:sldId id="319" r:id="rId28"/>
    <p:sldId id="297" r:id="rId29"/>
    <p:sldId id="320" r:id="rId30"/>
    <p:sldId id="304" r:id="rId31"/>
    <p:sldId id="305" r:id="rId32"/>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B26"/>
    <a:srgbClr val="42486A"/>
    <a:srgbClr val="3B4663"/>
    <a:srgbClr val="37455E"/>
    <a:srgbClr val="8AE3FE"/>
    <a:srgbClr val="9DE7FF"/>
    <a:srgbClr val="F15D56"/>
    <a:srgbClr val="FFFFFF"/>
    <a:srgbClr val="534D7C"/>
    <a:srgbClr val="C02E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626C97-29CE-6B38-154D-498B8256C28B}" v="4" dt="2023-08-17T00:01:10.749"/>
    <p1510:client id="{BB6FD4BF-7026-43E7-BA04-F5E18ABC8FD8}" v="8" dt="2023-08-17T00:00:39.2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27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F232F7-FC50-4AB9-85C8-697A280AAF1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A9A2F0A4-FEB7-4F0E-BA79-6F3F1715ED33}">
      <dgm:prSet/>
      <dgm:spPr>
        <a:solidFill>
          <a:srgbClr val="FFCC40"/>
        </a:solidFill>
      </dgm:spPr>
      <dgm:t>
        <a:bodyPr/>
        <a:lstStyle/>
        <a:p>
          <a:r>
            <a:rPr lang="fr-CA" b="1"/>
            <a:t>1- Mise en contexte de l’arrivée des apprentissages expérientiels (AE)</a:t>
          </a:r>
          <a:endParaRPr lang="en-US" b="1"/>
        </a:p>
      </dgm:t>
    </dgm:pt>
    <dgm:pt modelId="{7DF507F5-D35C-450B-999E-24AD4E6ABE2F}" type="parTrans" cxnId="{11BE05B1-AA8D-4741-8A3E-95B05E02442F}">
      <dgm:prSet/>
      <dgm:spPr/>
      <dgm:t>
        <a:bodyPr/>
        <a:lstStyle/>
        <a:p>
          <a:endParaRPr lang="en-US"/>
        </a:p>
      </dgm:t>
    </dgm:pt>
    <dgm:pt modelId="{0BB28B7F-C228-436B-8B0F-01EEBC9E8089}" type="sibTrans" cxnId="{11BE05B1-AA8D-4741-8A3E-95B05E02442F}">
      <dgm:prSet/>
      <dgm:spPr/>
      <dgm:t>
        <a:bodyPr/>
        <a:lstStyle/>
        <a:p>
          <a:endParaRPr lang="en-US"/>
        </a:p>
      </dgm:t>
    </dgm:pt>
    <dgm:pt modelId="{56696CA0-C534-41BD-B569-6A4BF021B63F}">
      <dgm:prSet/>
      <dgm:spPr>
        <a:solidFill>
          <a:srgbClr val="78B754"/>
        </a:solidFill>
        <a:ln>
          <a:solidFill>
            <a:srgbClr val="78B754"/>
          </a:solidFill>
        </a:ln>
      </dgm:spPr>
      <dgm:t>
        <a:bodyPr/>
        <a:lstStyle/>
        <a:p>
          <a:r>
            <a:rPr lang="fr-CA" b="1"/>
            <a:t>2- Définition et différents types d’AE</a:t>
          </a:r>
          <a:endParaRPr lang="en-US" b="1"/>
        </a:p>
      </dgm:t>
    </dgm:pt>
    <dgm:pt modelId="{BE29C3F7-C51E-479B-A446-7739C16116E7}" type="parTrans" cxnId="{8532D92C-C999-4597-AD3F-5B8624343400}">
      <dgm:prSet/>
      <dgm:spPr/>
      <dgm:t>
        <a:bodyPr/>
        <a:lstStyle/>
        <a:p>
          <a:endParaRPr lang="en-US"/>
        </a:p>
      </dgm:t>
    </dgm:pt>
    <dgm:pt modelId="{BAA87965-85DA-44D6-BE9D-95F3EB323D32}" type="sibTrans" cxnId="{8532D92C-C999-4597-AD3F-5B8624343400}">
      <dgm:prSet/>
      <dgm:spPr/>
      <dgm:t>
        <a:bodyPr/>
        <a:lstStyle/>
        <a:p>
          <a:endParaRPr lang="en-US"/>
        </a:p>
      </dgm:t>
    </dgm:pt>
    <dgm:pt modelId="{FF3CC7EA-E1A3-47AE-995A-C9633C8EC840}">
      <dgm:prSet/>
      <dgm:spPr>
        <a:solidFill>
          <a:srgbClr val="4F9FD7"/>
        </a:solidFill>
        <a:ln>
          <a:solidFill>
            <a:srgbClr val="4F9FD7"/>
          </a:solidFill>
        </a:ln>
      </dgm:spPr>
      <dgm:t>
        <a:bodyPr/>
        <a:lstStyle/>
        <a:p>
          <a:r>
            <a:rPr lang="fr-CA" b="1"/>
            <a:t>3- Exemples de projets d’AE</a:t>
          </a:r>
          <a:endParaRPr lang="en-US" b="1"/>
        </a:p>
      </dgm:t>
    </dgm:pt>
    <dgm:pt modelId="{C385E281-8132-4DE8-A3FB-27A23C8B6BEE}" type="parTrans" cxnId="{C79328BB-49C9-486D-9DDE-C5BDAE0C049E}">
      <dgm:prSet/>
      <dgm:spPr/>
      <dgm:t>
        <a:bodyPr/>
        <a:lstStyle/>
        <a:p>
          <a:endParaRPr lang="en-US"/>
        </a:p>
      </dgm:t>
    </dgm:pt>
    <dgm:pt modelId="{8307197A-30E2-4B7C-B716-D0E484CBE999}" type="sibTrans" cxnId="{C79328BB-49C9-486D-9DDE-C5BDAE0C049E}">
      <dgm:prSet/>
      <dgm:spPr/>
      <dgm:t>
        <a:bodyPr/>
        <a:lstStyle/>
        <a:p>
          <a:endParaRPr lang="en-US"/>
        </a:p>
      </dgm:t>
    </dgm:pt>
    <dgm:pt modelId="{8AD212F0-D347-478E-A384-EB7D098F0B91}">
      <dgm:prSet/>
      <dgm:spPr>
        <a:solidFill>
          <a:srgbClr val="BDBEC0"/>
        </a:solidFill>
        <a:ln>
          <a:solidFill>
            <a:srgbClr val="BDBEC0"/>
          </a:solidFill>
        </a:ln>
      </dgm:spPr>
      <dgm:t>
        <a:bodyPr/>
        <a:lstStyle/>
        <a:p>
          <a:r>
            <a:rPr lang="fr-CA" b="1"/>
            <a:t>4- Démarche des AE</a:t>
          </a:r>
          <a:endParaRPr lang="en-US" b="1"/>
        </a:p>
      </dgm:t>
    </dgm:pt>
    <dgm:pt modelId="{D97A6EA7-13C3-49E6-9BD2-0085686DF647}" type="parTrans" cxnId="{4F58A7EC-C5B3-43A6-9CE6-7BFF636D9649}">
      <dgm:prSet/>
      <dgm:spPr/>
      <dgm:t>
        <a:bodyPr/>
        <a:lstStyle/>
        <a:p>
          <a:endParaRPr lang="en-US"/>
        </a:p>
      </dgm:t>
    </dgm:pt>
    <dgm:pt modelId="{4FC5A89D-25E2-4DC3-8735-949ACC2189CA}" type="sibTrans" cxnId="{4F58A7EC-C5B3-43A6-9CE6-7BFF636D9649}">
      <dgm:prSet/>
      <dgm:spPr/>
      <dgm:t>
        <a:bodyPr/>
        <a:lstStyle/>
        <a:p>
          <a:endParaRPr lang="en-US"/>
        </a:p>
      </dgm:t>
    </dgm:pt>
    <dgm:pt modelId="{F43F34C7-11D2-4067-AA67-F85D83263668}">
      <dgm:prSet/>
      <dgm:spPr>
        <a:solidFill>
          <a:srgbClr val="F15D56"/>
        </a:solidFill>
        <a:ln>
          <a:solidFill>
            <a:srgbClr val="F15D56"/>
          </a:solidFill>
        </a:ln>
      </dgm:spPr>
      <dgm:t>
        <a:bodyPr/>
        <a:lstStyle/>
        <a:p>
          <a:r>
            <a:rPr lang="fr-CA" b="1"/>
            <a:t>5- Cycle des AE</a:t>
          </a:r>
          <a:endParaRPr lang="en-US" b="1"/>
        </a:p>
      </dgm:t>
    </dgm:pt>
    <dgm:pt modelId="{924E0813-D259-44CC-B2A7-AC0872D5054A}" type="parTrans" cxnId="{060FAAA0-F5E2-4F8B-A97A-52871533D7C5}">
      <dgm:prSet/>
      <dgm:spPr/>
      <dgm:t>
        <a:bodyPr/>
        <a:lstStyle/>
        <a:p>
          <a:endParaRPr lang="en-US"/>
        </a:p>
      </dgm:t>
    </dgm:pt>
    <dgm:pt modelId="{7B77C6EA-4F95-4408-9BF6-F1D26334ADFE}" type="sibTrans" cxnId="{060FAAA0-F5E2-4F8B-A97A-52871533D7C5}">
      <dgm:prSet/>
      <dgm:spPr/>
      <dgm:t>
        <a:bodyPr/>
        <a:lstStyle/>
        <a:p>
          <a:endParaRPr lang="en-US"/>
        </a:p>
      </dgm:t>
    </dgm:pt>
    <dgm:pt modelId="{DFFC1A63-C827-414E-9846-4FC2B282FD48}">
      <dgm:prSet/>
      <dgm:spPr>
        <a:solidFill>
          <a:srgbClr val="4472C4"/>
        </a:solidFill>
        <a:ln>
          <a:solidFill>
            <a:srgbClr val="4472C4"/>
          </a:solidFill>
        </a:ln>
      </dgm:spPr>
      <dgm:t>
        <a:bodyPr/>
        <a:lstStyle/>
        <a:p>
          <a:r>
            <a:rPr lang="fr-CA" b="1"/>
            <a:t>6- Ressources et outils</a:t>
          </a:r>
          <a:endParaRPr lang="en-US" b="1"/>
        </a:p>
      </dgm:t>
    </dgm:pt>
    <dgm:pt modelId="{A8FD3448-B2C5-4FBF-8B89-08EFE563D8C4}" type="parTrans" cxnId="{EC7464EF-5476-4092-AE12-55DDCF44A18E}">
      <dgm:prSet/>
      <dgm:spPr/>
      <dgm:t>
        <a:bodyPr/>
        <a:lstStyle/>
        <a:p>
          <a:endParaRPr lang="en-US"/>
        </a:p>
      </dgm:t>
    </dgm:pt>
    <dgm:pt modelId="{39A386CA-ED3C-4FFE-BA48-6406FA857F18}" type="sibTrans" cxnId="{EC7464EF-5476-4092-AE12-55DDCF44A18E}">
      <dgm:prSet/>
      <dgm:spPr/>
      <dgm:t>
        <a:bodyPr/>
        <a:lstStyle/>
        <a:p>
          <a:endParaRPr lang="en-US"/>
        </a:p>
      </dgm:t>
    </dgm:pt>
    <dgm:pt modelId="{CA60D7A9-B998-48AC-90D2-FF3899B9F427}" type="pres">
      <dgm:prSet presAssocID="{46F232F7-FC50-4AB9-85C8-697A280AAF1C}" presName="diagram" presStyleCnt="0">
        <dgm:presLayoutVars>
          <dgm:dir/>
          <dgm:resizeHandles val="exact"/>
        </dgm:presLayoutVars>
      </dgm:prSet>
      <dgm:spPr/>
    </dgm:pt>
    <dgm:pt modelId="{B9F92CF7-A9BD-4C49-B447-C608B1EB46FC}" type="pres">
      <dgm:prSet presAssocID="{A9A2F0A4-FEB7-4F0E-BA79-6F3F1715ED33}" presName="node" presStyleLbl="node1" presStyleIdx="0" presStyleCnt="6">
        <dgm:presLayoutVars>
          <dgm:bulletEnabled val="1"/>
        </dgm:presLayoutVars>
      </dgm:prSet>
      <dgm:spPr/>
    </dgm:pt>
    <dgm:pt modelId="{1B778370-659F-47DB-9140-9D45CF42DE75}" type="pres">
      <dgm:prSet presAssocID="{0BB28B7F-C228-436B-8B0F-01EEBC9E8089}" presName="sibTrans" presStyleCnt="0"/>
      <dgm:spPr/>
    </dgm:pt>
    <dgm:pt modelId="{C8B9E714-9B49-47FF-9A8B-AA30138E856F}" type="pres">
      <dgm:prSet presAssocID="{56696CA0-C534-41BD-B569-6A4BF021B63F}" presName="node" presStyleLbl="node1" presStyleIdx="1" presStyleCnt="6">
        <dgm:presLayoutVars>
          <dgm:bulletEnabled val="1"/>
        </dgm:presLayoutVars>
      </dgm:prSet>
      <dgm:spPr/>
    </dgm:pt>
    <dgm:pt modelId="{2815550B-09E5-4232-8030-7999517FB81E}" type="pres">
      <dgm:prSet presAssocID="{BAA87965-85DA-44D6-BE9D-95F3EB323D32}" presName="sibTrans" presStyleCnt="0"/>
      <dgm:spPr/>
    </dgm:pt>
    <dgm:pt modelId="{62234AE2-84A4-4C89-851F-93BB728C3CB9}" type="pres">
      <dgm:prSet presAssocID="{FF3CC7EA-E1A3-47AE-995A-C9633C8EC840}" presName="node" presStyleLbl="node1" presStyleIdx="2" presStyleCnt="6">
        <dgm:presLayoutVars>
          <dgm:bulletEnabled val="1"/>
        </dgm:presLayoutVars>
      </dgm:prSet>
      <dgm:spPr/>
    </dgm:pt>
    <dgm:pt modelId="{4798290D-BDC2-4E41-9CD8-AA3B076857E2}" type="pres">
      <dgm:prSet presAssocID="{8307197A-30E2-4B7C-B716-D0E484CBE999}" presName="sibTrans" presStyleCnt="0"/>
      <dgm:spPr/>
    </dgm:pt>
    <dgm:pt modelId="{B25B7C48-CCC5-4757-B38A-054EB0E777C3}" type="pres">
      <dgm:prSet presAssocID="{8AD212F0-D347-478E-A384-EB7D098F0B91}" presName="node" presStyleLbl="node1" presStyleIdx="3" presStyleCnt="6">
        <dgm:presLayoutVars>
          <dgm:bulletEnabled val="1"/>
        </dgm:presLayoutVars>
      </dgm:prSet>
      <dgm:spPr/>
    </dgm:pt>
    <dgm:pt modelId="{3887B741-D2DB-48EB-885C-B1D9A1BE31C0}" type="pres">
      <dgm:prSet presAssocID="{4FC5A89D-25E2-4DC3-8735-949ACC2189CA}" presName="sibTrans" presStyleCnt="0"/>
      <dgm:spPr/>
    </dgm:pt>
    <dgm:pt modelId="{E06B55FD-94AA-4646-84BC-44AA9D93415A}" type="pres">
      <dgm:prSet presAssocID="{F43F34C7-11D2-4067-AA67-F85D83263668}" presName="node" presStyleLbl="node1" presStyleIdx="4" presStyleCnt="6">
        <dgm:presLayoutVars>
          <dgm:bulletEnabled val="1"/>
        </dgm:presLayoutVars>
      </dgm:prSet>
      <dgm:spPr/>
    </dgm:pt>
    <dgm:pt modelId="{27CA797D-66A9-4055-9CB6-8D3A3C096AC6}" type="pres">
      <dgm:prSet presAssocID="{7B77C6EA-4F95-4408-9BF6-F1D26334ADFE}" presName="sibTrans" presStyleCnt="0"/>
      <dgm:spPr/>
    </dgm:pt>
    <dgm:pt modelId="{5381EE25-FC13-4788-A5F7-6439F22F4D33}" type="pres">
      <dgm:prSet presAssocID="{DFFC1A63-C827-414E-9846-4FC2B282FD48}" presName="node" presStyleLbl="node1" presStyleIdx="5" presStyleCnt="6">
        <dgm:presLayoutVars>
          <dgm:bulletEnabled val="1"/>
        </dgm:presLayoutVars>
      </dgm:prSet>
      <dgm:spPr/>
    </dgm:pt>
  </dgm:ptLst>
  <dgm:cxnLst>
    <dgm:cxn modelId="{F28CD310-B404-478A-A389-26C7B26CBDD4}" type="presOf" srcId="{FF3CC7EA-E1A3-47AE-995A-C9633C8EC840}" destId="{62234AE2-84A4-4C89-851F-93BB728C3CB9}" srcOrd="0" destOrd="0" presId="urn:microsoft.com/office/officeart/2005/8/layout/default"/>
    <dgm:cxn modelId="{A5223716-D3A1-4273-B891-9FFAA89FA371}" type="presOf" srcId="{56696CA0-C534-41BD-B569-6A4BF021B63F}" destId="{C8B9E714-9B49-47FF-9A8B-AA30138E856F}" srcOrd="0" destOrd="0" presId="urn:microsoft.com/office/officeart/2005/8/layout/default"/>
    <dgm:cxn modelId="{C104CA2C-80B3-4773-9E23-4613C3CA858D}" type="presOf" srcId="{8AD212F0-D347-478E-A384-EB7D098F0B91}" destId="{B25B7C48-CCC5-4757-B38A-054EB0E777C3}" srcOrd="0" destOrd="0" presId="urn:microsoft.com/office/officeart/2005/8/layout/default"/>
    <dgm:cxn modelId="{8532D92C-C999-4597-AD3F-5B8624343400}" srcId="{46F232F7-FC50-4AB9-85C8-697A280AAF1C}" destId="{56696CA0-C534-41BD-B569-6A4BF021B63F}" srcOrd="1" destOrd="0" parTransId="{BE29C3F7-C51E-479B-A446-7739C16116E7}" sibTransId="{BAA87965-85DA-44D6-BE9D-95F3EB323D32}"/>
    <dgm:cxn modelId="{4D1EFB2E-4810-4011-A50C-F56D3231E482}" type="presOf" srcId="{46F232F7-FC50-4AB9-85C8-697A280AAF1C}" destId="{CA60D7A9-B998-48AC-90D2-FF3899B9F427}" srcOrd="0" destOrd="0" presId="urn:microsoft.com/office/officeart/2005/8/layout/default"/>
    <dgm:cxn modelId="{028B3E74-A323-405A-B228-9D6987E26157}" type="presOf" srcId="{DFFC1A63-C827-414E-9846-4FC2B282FD48}" destId="{5381EE25-FC13-4788-A5F7-6439F22F4D33}" srcOrd="0" destOrd="0" presId="urn:microsoft.com/office/officeart/2005/8/layout/default"/>
    <dgm:cxn modelId="{96AAA87B-8307-4F06-8559-ECD2203916DF}" type="presOf" srcId="{A9A2F0A4-FEB7-4F0E-BA79-6F3F1715ED33}" destId="{B9F92CF7-A9BD-4C49-B447-C608B1EB46FC}" srcOrd="0" destOrd="0" presId="urn:microsoft.com/office/officeart/2005/8/layout/default"/>
    <dgm:cxn modelId="{52ADB390-7149-4BE0-8C6E-E660F714A1F1}" type="presOf" srcId="{F43F34C7-11D2-4067-AA67-F85D83263668}" destId="{E06B55FD-94AA-4646-84BC-44AA9D93415A}" srcOrd="0" destOrd="0" presId="urn:microsoft.com/office/officeart/2005/8/layout/default"/>
    <dgm:cxn modelId="{060FAAA0-F5E2-4F8B-A97A-52871533D7C5}" srcId="{46F232F7-FC50-4AB9-85C8-697A280AAF1C}" destId="{F43F34C7-11D2-4067-AA67-F85D83263668}" srcOrd="4" destOrd="0" parTransId="{924E0813-D259-44CC-B2A7-AC0872D5054A}" sibTransId="{7B77C6EA-4F95-4408-9BF6-F1D26334ADFE}"/>
    <dgm:cxn modelId="{11BE05B1-AA8D-4741-8A3E-95B05E02442F}" srcId="{46F232F7-FC50-4AB9-85C8-697A280AAF1C}" destId="{A9A2F0A4-FEB7-4F0E-BA79-6F3F1715ED33}" srcOrd="0" destOrd="0" parTransId="{7DF507F5-D35C-450B-999E-24AD4E6ABE2F}" sibTransId="{0BB28B7F-C228-436B-8B0F-01EEBC9E8089}"/>
    <dgm:cxn modelId="{C79328BB-49C9-486D-9DDE-C5BDAE0C049E}" srcId="{46F232F7-FC50-4AB9-85C8-697A280AAF1C}" destId="{FF3CC7EA-E1A3-47AE-995A-C9633C8EC840}" srcOrd="2" destOrd="0" parTransId="{C385E281-8132-4DE8-A3FB-27A23C8B6BEE}" sibTransId="{8307197A-30E2-4B7C-B716-D0E484CBE999}"/>
    <dgm:cxn modelId="{4F58A7EC-C5B3-43A6-9CE6-7BFF636D9649}" srcId="{46F232F7-FC50-4AB9-85C8-697A280AAF1C}" destId="{8AD212F0-D347-478E-A384-EB7D098F0B91}" srcOrd="3" destOrd="0" parTransId="{D97A6EA7-13C3-49E6-9BD2-0085686DF647}" sibTransId="{4FC5A89D-25E2-4DC3-8735-949ACC2189CA}"/>
    <dgm:cxn modelId="{EC7464EF-5476-4092-AE12-55DDCF44A18E}" srcId="{46F232F7-FC50-4AB9-85C8-697A280AAF1C}" destId="{DFFC1A63-C827-414E-9846-4FC2B282FD48}" srcOrd="5" destOrd="0" parTransId="{A8FD3448-B2C5-4FBF-8B89-08EFE563D8C4}" sibTransId="{39A386CA-ED3C-4FFE-BA48-6406FA857F18}"/>
    <dgm:cxn modelId="{E2C7AF35-D62D-4FC0-9E63-10107C1739F4}" type="presParOf" srcId="{CA60D7A9-B998-48AC-90D2-FF3899B9F427}" destId="{B9F92CF7-A9BD-4C49-B447-C608B1EB46FC}" srcOrd="0" destOrd="0" presId="urn:microsoft.com/office/officeart/2005/8/layout/default"/>
    <dgm:cxn modelId="{A8D35C35-253D-43F3-A26C-477883BBF425}" type="presParOf" srcId="{CA60D7A9-B998-48AC-90D2-FF3899B9F427}" destId="{1B778370-659F-47DB-9140-9D45CF42DE75}" srcOrd="1" destOrd="0" presId="urn:microsoft.com/office/officeart/2005/8/layout/default"/>
    <dgm:cxn modelId="{4C7AC7A3-C7A8-4B06-BBA9-1ECE9BA02DC2}" type="presParOf" srcId="{CA60D7A9-B998-48AC-90D2-FF3899B9F427}" destId="{C8B9E714-9B49-47FF-9A8B-AA30138E856F}" srcOrd="2" destOrd="0" presId="urn:microsoft.com/office/officeart/2005/8/layout/default"/>
    <dgm:cxn modelId="{D49C06D0-1B78-4999-8301-CC0709FA6974}" type="presParOf" srcId="{CA60D7A9-B998-48AC-90D2-FF3899B9F427}" destId="{2815550B-09E5-4232-8030-7999517FB81E}" srcOrd="3" destOrd="0" presId="urn:microsoft.com/office/officeart/2005/8/layout/default"/>
    <dgm:cxn modelId="{31822A94-05C3-48DB-9EF7-5F7C864AA1C3}" type="presParOf" srcId="{CA60D7A9-B998-48AC-90D2-FF3899B9F427}" destId="{62234AE2-84A4-4C89-851F-93BB728C3CB9}" srcOrd="4" destOrd="0" presId="urn:microsoft.com/office/officeart/2005/8/layout/default"/>
    <dgm:cxn modelId="{1BD7EBF4-26F2-421E-AA53-5E7727260CA3}" type="presParOf" srcId="{CA60D7A9-B998-48AC-90D2-FF3899B9F427}" destId="{4798290D-BDC2-4E41-9CD8-AA3B076857E2}" srcOrd="5" destOrd="0" presId="urn:microsoft.com/office/officeart/2005/8/layout/default"/>
    <dgm:cxn modelId="{B064022E-07E9-4FBB-B143-FA1B9F585625}" type="presParOf" srcId="{CA60D7A9-B998-48AC-90D2-FF3899B9F427}" destId="{B25B7C48-CCC5-4757-B38A-054EB0E777C3}" srcOrd="6" destOrd="0" presId="urn:microsoft.com/office/officeart/2005/8/layout/default"/>
    <dgm:cxn modelId="{04D39055-2099-46BB-8BF9-1DA59FA9D027}" type="presParOf" srcId="{CA60D7A9-B998-48AC-90D2-FF3899B9F427}" destId="{3887B741-D2DB-48EB-885C-B1D9A1BE31C0}" srcOrd="7" destOrd="0" presId="urn:microsoft.com/office/officeart/2005/8/layout/default"/>
    <dgm:cxn modelId="{A62CFE83-145C-41FF-9251-B44C6330CE35}" type="presParOf" srcId="{CA60D7A9-B998-48AC-90D2-FF3899B9F427}" destId="{E06B55FD-94AA-4646-84BC-44AA9D93415A}" srcOrd="8" destOrd="0" presId="urn:microsoft.com/office/officeart/2005/8/layout/default"/>
    <dgm:cxn modelId="{8BE78502-4487-43BA-8B4E-F7AEFFC650B4}" type="presParOf" srcId="{CA60D7A9-B998-48AC-90D2-FF3899B9F427}" destId="{27CA797D-66A9-4055-9CB6-8D3A3C096AC6}" srcOrd="9" destOrd="0" presId="urn:microsoft.com/office/officeart/2005/8/layout/default"/>
    <dgm:cxn modelId="{03E32F41-8260-4FC0-BFC0-29275D43022F}" type="presParOf" srcId="{CA60D7A9-B998-48AC-90D2-FF3899B9F427}" destId="{5381EE25-FC13-4788-A5F7-6439F22F4D33}"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5F2BC8-B7AC-4782-85C5-B37A386E135B}"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n-US"/>
        </a:p>
      </dgm:t>
    </dgm:pt>
    <dgm:pt modelId="{0D439D42-A4B7-4E3F-9215-955B135B9D2D}">
      <dgm:prSet/>
      <dgm:spPr/>
      <dgm:t>
        <a:bodyPr/>
        <a:lstStyle/>
        <a:p>
          <a:r>
            <a:rPr lang="fr-CA" b="1"/>
            <a:t>Guide sur les apprentissages expérientiels – 6</a:t>
          </a:r>
          <a:r>
            <a:rPr lang="fr-CA" b="1" baseline="30000"/>
            <a:t>e</a:t>
          </a:r>
          <a:r>
            <a:rPr lang="fr-CA" b="1"/>
            <a:t> à 12</a:t>
          </a:r>
          <a:r>
            <a:rPr lang="fr-CA" b="1" baseline="30000"/>
            <a:t>e</a:t>
          </a:r>
          <a:r>
            <a:rPr lang="fr-CA" b="1"/>
            <a:t> année</a:t>
          </a:r>
          <a:endParaRPr lang="en-US"/>
        </a:p>
      </dgm:t>
    </dgm:pt>
    <dgm:pt modelId="{BB2CD6DC-835B-4B23-AA4D-0B696FFA4DD0}" type="parTrans" cxnId="{9C9503BB-19EC-4FCE-A682-D5BBFC226195}">
      <dgm:prSet/>
      <dgm:spPr/>
      <dgm:t>
        <a:bodyPr/>
        <a:lstStyle/>
        <a:p>
          <a:endParaRPr lang="en-US"/>
        </a:p>
      </dgm:t>
    </dgm:pt>
    <dgm:pt modelId="{52FB908A-CF83-4BBC-B919-68AD9CD44D08}" type="sibTrans" cxnId="{9C9503BB-19EC-4FCE-A682-D5BBFC226195}">
      <dgm:prSet/>
      <dgm:spPr/>
      <dgm:t>
        <a:bodyPr/>
        <a:lstStyle/>
        <a:p>
          <a:endParaRPr lang="en-US"/>
        </a:p>
      </dgm:t>
    </dgm:pt>
    <dgm:pt modelId="{974C68C8-3BAE-4ABC-8C99-E0B8031935FD}" type="pres">
      <dgm:prSet presAssocID="{5A5F2BC8-B7AC-4782-85C5-B37A386E135B}" presName="linear" presStyleCnt="0">
        <dgm:presLayoutVars>
          <dgm:animLvl val="lvl"/>
          <dgm:resizeHandles val="exact"/>
        </dgm:presLayoutVars>
      </dgm:prSet>
      <dgm:spPr/>
    </dgm:pt>
    <dgm:pt modelId="{00C6D973-2F48-460B-B9BA-76CA28E0758B}" type="pres">
      <dgm:prSet presAssocID="{0D439D42-A4B7-4E3F-9215-955B135B9D2D}" presName="parentText" presStyleLbl="node1" presStyleIdx="0" presStyleCnt="1">
        <dgm:presLayoutVars>
          <dgm:chMax val="0"/>
          <dgm:bulletEnabled val="1"/>
        </dgm:presLayoutVars>
      </dgm:prSet>
      <dgm:spPr/>
    </dgm:pt>
  </dgm:ptLst>
  <dgm:cxnLst>
    <dgm:cxn modelId="{6D08E61C-F28B-4B6E-81D7-EBA781120099}" type="presOf" srcId="{0D439D42-A4B7-4E3F-9215-955B135B9D2D}" destId="{00C6D973-2F48-460B-B9BA-76CA28E0758B}" srcOrd="0" destOrd="0" presId="urn:microsoft.com/office/officeart/2005/8/layout/vList2"/>
    <dgm:cxn modelId="{211EDD2A-F13A-404B-9395-096A4E6D8927}" type="presOf" srcId="{5A5F2BC8-B7AC-4782-85C5-B37A386E135B}" destId="{974C68C8-3BAE-4ABC-8C99-E0B8031935FD}" srcOrd="0" destOrd="0" presId="urn:microsoft.com/office/officeart/2005/8/layout/vList2"/>
    <dgm:cxn modelId="{9C9503BB-19EC-4FCE-A682-D5BBFC226195}" srcId="{5A5F2BC8-B7AC-4782-85C5-B37A386E135B}" destId="{0D439D42-A4B7-4E3F-9215-955B135B9D2D}" srcOrd="0" destOrd="0" parTransId="{BB2CD6DC-835B-4B23-AA4D-0B696FFA4DD0}" sibTransId="{52FB908A-CF83-4BBC-B919-68AD9CD44D08}"/>
    <dgm:cxn modelId="{84473958-8B98-4763-AFB0-4AD2B83133CC}" type="presParOf" srcId="{974C68C8-3BAE-4ABC-8C99-E0B8031935FD}" destId="{00C6D973-2F48-460B-B9BA-76CA28E0758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92CF7-A9BD-4C49-B447-C608B1EB46FC}">
      <dsp:nvSpPr>
        <dsp:cNvPr id="0" name=""/>
        <dsp:cNvSpPr/>
      </dsp:nvSpPr>
      <dsp:spPr>
        <a:xfrm>
          <a:off x="224653" y="365"/>
          <a:ext cx="1954186" cy="1172511"/>
        </a:xfrm>
        <a:prstGeom prst="rect">
          <a:avLst/>
        </a:prstGeom>
        <a:solidFill>
          <a:srgbClr val="FFCC4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b="1" kern="1200"/>
            <a:t>1- Mise en contexte de l’arrivée des apprentissages expérientiels (AE)</a:t>
          </a:r>
          <a:endParaRPr lang="en-US" sz="1500" b="1" kern="1200"/>
        </a:p>
      </dsp:txBody>
      <dsp:txXfrm>
        <a:off x="224653" y="365"/>
        <a:ext cx="1954186" cy="1172511"/>
      </dsp:txXfrm>
    </dsp:sp>
    <dsp:sp modelId="{C8B9E714-9B49-47FF-9A8B-AA30138E856F}">
      <dsp:nvSpPr>
        <dsp:cNvPr id="0" name=""/>
        <dsp:cNvSpPr/>
      </dsp:nvSpPr>
      <dsp:spPr>
        <a:xfrm>
          <a:off x="2374258" y="365"/>
          <a:ext cx="1954186" cy="1172511"/>
        </a:xfrm>
        <a:prstGeom prst="rect">
          <a:avLst/>
        </a:prstGeom>
        <a:solidFill>
          <a:srgbClr val="78B754"/>
        </a:solidFill>
        <a:ln w="19050" cap="rnd" cmpd="sng" algn="ctr">
          <a:solidFill>
            <a:srgbClr val="78B75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b="1" kern="1200"/>
            <a:t>2- Définition et différents types d’AE</a:t>
          </a:r>
          <a:endParaRPr lang="en-US" sz="1500" b="1" kern="1200"/>
        </a:p>
      </dsp:txBody>
      <dsp:txXfrm>
        <a:off x="2374258" y="365"/>
        <a:ext cx="1954186" cy="1172511"/>
      </dsp:txXfrm>
    </dsp:sp>
    <dsp:sp modelId="{62234AE2-84A4-4C89-851F-93BB728C3CB9}">
      <dsp:nvSpPr>
        <dsp:cNvPr id="0" name=""/>
        <dsp:cNvSpPr/>
      </dsp:nvSpPr>
      <dsp:spPr>
        <a:xfrm>
          <a:off x="224653" y="1368296"/>
          <a:ext cx="1954186" cy="1172511"/>
        </a:xfrm>
        <a:prstGeom prst="rect">
          <a:avLst/>
        </a:prstGeom>
        <a:solidFill>
          <a:srgbClr val="4F9FD7"/>
        </a:solidFill>
        <a:ln w="19050" cap="rnd" cmpd="sng" algn="ctr">
          <a:solidFill>
            <a:srgbClr val="4F9FD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b="1" kern="1200"/>
            <a:t>3- Exemples de projets d’AE</a:t>
          </a:r>
          <a:endParaRPr lang="en-US" sz="1500" b="1" kern="1200"/>
        </a:p>
      </dsp:txBody>
      <dsp:txXfrm>
        <a:off x="224653" y="1368296"/>
        <a:ext cx="1954186" cy="1172511"/>
      </dsp:txXfrm>
    </dsp:sp>
    <dsp:sp modelId="{B25B7C48-CCC5-4757-B38A-054EB0E777C3}">
      <dsp:nvSpPr>
        <dsp:cNvPr id="0" name=""/>
        <dsp:cNvSpPr/>
      </dsp:nvSpPr>
      <dsp:spPr>
        <a:xfrm>
          <a:off x="2374258" y="1368296"/>
          <a:ext cx="1954186" cy="1172511"/>
        </a:xfrm>
        <a:prstGeom prst="rect">
          <a:avLst/>
        </a:prstGeom>
        <a:solidFill>
          <a:srgbClr val="BDBEC0"/>
        </a:solidFill>
        <a:ln w="19050" cap="rnd" cmpd="sng" algn="ctr">
          <a:solidFill>
            <a:srgbClr val="BDBE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b="1" kern="1200"/>
            <a:t>4- Démarche des AE</a:t>
          </a:r>
          <a:endParaRPr lang="en-US" sz="1500" b="1" kern="1200"/>
        </a:p>
      </dsp:txBody>
      <dsp:txXfrm>
        <a:off x="2374258" y="1368296"/>
        <a:ext cx="1954186" cy="1172511"/>
      </dsp:txXfrm>
    </dsp:sp>
    <dsp:sp modelId="{E06B55FD-94AA-4646-84BC-44AA9D93415A}">
      <dsp:nvSpPr>
        <dsp:cNvPr id="0" name=""/>
        <dsp:cNvSpPr/>
      </dsp:nvSpPr>
      <dsp:spPr>
        <a:xfrm>
          <a:off x="224653" y="2736226"/>
          <a:ext cx="1954186" cy="1172511"/>
        </a:xfrm>
        <a:prstGeom prst="rect">
          <a:avLst/>
        </a:prstGeom>
        <a:solidFill>
          <a:srgbClr val="F15D56"/>
        </a:solidFill>
        <a:ln w="19050" cap="rnd" cmpd="sng" algn="ctr">
          <a:solidFill>
            <a:srgbClr val="F15D5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b="1" kern="1200"/>
            <a:t>5- Cycle des AE</a:t>
          </a:r>
          <a:endParaRPr lang="en-US" sz="1500" b="1" kern="1200"/>
        </a:p>
      </dsp:txBody>
      <dsp:txXfrm>
        <a:off x="224653" y="2736226"/>
        <a:ext cx="1954186" cy="1172511"/>
      </dsp:txXfrm>
    </dsp:sp>
    <dsp:sp modelId="{5381EE25-FC13-4788-A5F7-6439F22F4D33}">
      <dsp:nvSpPr>
        <dsp:cNvPr id="0" name=""/>
        <dsp:cNvSpPr/>
      </dsp:nvSpPr>
      <dsp:spPr>
        <a:xfrm>
          <a:off x="2374258" y="2736226"/>
          <a:ext cx="1954186" cy="1172511"/>
        </a:xfrm>
        <a:prstGeom prst="rect">
          <a:avLst/>
        </a:prstGeom>
        <a:solidFill>
          <a:srgbClr val="4472C4"/>
        </a:solidFill>
        <a:ln w="19050" cap="rnd" cmpd="sng" algn="ctr">
          <a:solidFill>
            <a:srgbClr val="4472C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b="1" kern="1200"/>
            <a:t>6- Ressources et outils</a:t>
          </a:r>
          <a:endParaRPr lang="en-US" sz="1500" b="1" kern="1200"/>
        </a:p>
      </dsp:txBody>
      <dsp:txXfrm>
        <a:off x="2374258" y="2736226"/>
        <a:ext cx="1954186" cy="11725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6D973-2F48-460B-B9BA-76CA28E0758B}">
      <dsp:nvSpPr>
        <dsp:cNvPr id="0" name=""/>
        <dsp:cNvSpPr/>
      </dsp:nvSpPr>
      <dsp:spPr>
        <a:xfrm>
          <a:off x="0" y="236057"/>
          <a:ext cx="6053160" cy="1233179"/>
        </a:xfrm>
        <a:prstGeom prst="roundRect">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fr-CA" sz="3100" b="1" kern="1200"/>
            <a:t>Guide sur les apprentissages expérientiels – 6</a:t>
          </a:r>
          <a:r>
            <a:rPr lang="fr-CA" sz="3100" b="1" kern="1200" baseline="30000"/>
            <a:t>e</a:t>
          </a:r>
          <a:r>
            <a:rPr lang="fr-CA" sz="3100" b="1" kern="1200"/>
            <a:t> à 12</a:t>
          </a:r>
          <a:r>
            <a:rPr lang="fr-CA" sz="3100" b="1" kern="1200" baseline="30000"/>
            <a:t>e</a:t>
          </a:r>
          <a:r>
            <a:rPr lang="fr-CA" sz="3100" b="1" kern="1200"/>
            <a:t> année</a:t>
          </a:r>
          <a:endParaRPr lang="en-US" sz="3100" kern="1200"/>
        </a:p>
      </dsp:txBody>
      <dsp:txXfrm>
        <a:off x="60199" y="296256"/>
        <a:ext cx="5932762" cy="111278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fr-CA"/>
          </a:p>
        </p:txBody>
      </p:sp>
      <p:sp>
        <p:nvSpPr>
          <p:cNvPr id="3" name="Espace réservé de la date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EAFA0E64-305D-4800-B681-7C3D1FBEE609}" type="datetimeFigureOut">
              <a:rPr lang="fr-CA" smtClean="0"/>
              <a:t>2024-10-08</a:t>
            </a:fld>
            <a:endParaRPr lang="fr-CA"/>
          </a:p>
        </p:txBody>
      </p:sp>
      <p:sp>
        <p:nvSpPr>
          <p:cNvPr id="4" name="Espace réservé de l'image des diapositives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fr-CA"/>
          </a:p>
        </p:txBody>
      </p:sp>
      <p:sp>
        <p:nvSpPr>
          <p:cNvPr id="5" name="Espace réservé des notes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4FD3B74B-8E0F-4A28-A7A0-A24C9D24D74C}" type="slidenum">
              <a:rPr lang="fr-CA" smtClean="0"/>
              <a:t>‹#›</a:t>
            </a:fld>
            <a:endParaRPr lang="fr-CA"/>
          </a:p>
        </p:txBody>
      </p:sp>
    </p:spTree>
    <p:extLst>
      <p:ext uri="{BB962C8B-B14F-4D97-AF65-F5344CB8AC3E}">
        <p14:creationId xmlns:p14="http://schemas.microsoft.com/office/powerpoint/2010/main" val="1282827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odeur.com/blog/faire-nuage-de-mot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PAT</a:t>
            </a:r>
          </a:p>
          <a:p>
            <a:endParaRPr lang="fr-CA" b="1"/>
          </a:p>
          <a:p>
            <a:r>
              <a:rPr lang="fr-CA" b="0"/>
              <a:t>Se présenter</a:t>
            </a:r>
          </a:p>
          <a:p>
            <a:endParaRPr lang="fr-CA" b="0"/>
          </a:p>
          <a:p>
            <a:r>
              <a:rPr lang="fr-CA" b="0"/>
              <a:t>Demander qui est dans la salle (enseignants, CO, CVC, direction, primaire, secondaire)</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1</a:t>
            </a:fld>
            <a:endParaRPr lang="fr-CA"/>
          </a:p>
        </p:txBody>
      </p:sp>
    </p:spTree>
    <p:extLst>
      <p:ext uri="{BB962C8B-B14F-4D97-AF65-F5344CB8AC3E}">
        <p14:creationId xmlns:p14="http://schemas.microsoft.com/office/powerpoint/2010/main" val="811879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ANNE</a:t>
            </a:r>
          </a:p>
          <a:p>
            <a:endParaRPr lang="fr-CA" b="0"/>
          </a:p>
          <a:p>
            <a:r>
              <a:rPr lang="fr-CA" b="0"/>
              <a:t>- L’importance de la COLLABORATION entre toutes les personnes clés</a:t>
            </a:r>
          </a:p>
          <a:p>
            <a:r>
              <a:rPr lang="fr-CA" b="0"/>
              <a:t>- Rôle de la direction d’école</a:t>
            </a:r>
          </a:p>
          <a:p>
            <a:r>
              <a:rPr lang="fr-CA" b="0"/>
              <a:t>- Pas de CVC au primaire, différentes personnes impliquées (CO, ADC, enseignant) </a:t>
            </a:r>
          </a:p>
          <a:p>
            <a:r>
              <a:rPr lang="fr-CA" b="0"/>
              <a:t>- AE dépend d’où l’élève en est rendu dans son cheminement</a:t>
            </a:r>
            <a:endParaRPr lang="en-CA" b="0"/>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10</a:t>
            </a:fld>
            <a:endParaRPr lang="fr-CA"/>
          </a:p>
        </p:txBody>
      </p:sp>
    </p:spTree>
    <p:extLst>
      <p:ext uri="{BB962C8B-B14F-4D97-AF65-F5344CB8AC3E}">
        <p14:creationId xmlns:p14="http://schemas.microsoft.com/office/powerpoint/2010/main" val="3857835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a:t>MÉLISSA</a:t>
            </a:r>
          </a:p>
          <a:p>
            <a:endParaRPr lang="en-CA" b="1"/>
          </a:p>
          <a:p>
            <a:r>
              <a:rPr lang="fr-CA"/>
              <a:t>ajouter photos ou vidéos</a:t>
            </a:r>
          </a:p>
          <a:p>
            <a:r>
              <a:rPr lang="fr-CA"/>
              <a:t>liens avec matières scolaires, professions reliées, etc..</a:t>
            </a:r>
            <a:endParaRPr lang="en-CA" b="1"/>
          </a:p>
          <a:p>
            <a:endParaRPr lang="en-CA" b="1"/>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11</a:t>
            </a:fld>
            <a:endParaRPr lang="fr-CA"/>
          </a:p>
        </p:txBody>
      </p:sp>
    </p:spTree>
    <p:extLst>
      <p:ext uri="{BB962C8B-B14F-4D97-AF65-F5344CB8AC3E}">
        <p14:creationId xmlns:p14="http://schemas.microsoft.com/office/powerpoint/2010/main" val="1608816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a:t>MÉLISSA</a:t>
            </a:r>
          </a:p>
          <a:p>
            <a:endParaRPr lang="en-CA" b="1"/>
          </a:p>
          <a:p>
            <a:r>
              <a:rPr lang="fr-CA"/>
              <a:t>Journée vie-carrière :</a:t>
            </a:r>
          </a:p>
          <a:p>
            <a:pPr marL="176665" indent="-176665">
              <a:buFontTx/>
              <a:buChar char="-"/>
            </a:pPr>
            <a:r>
              <a:rPr lang="fr-CA" b="0"/>
              <a:t>Organisation importante avec une équipe du tonnerre : C.O. / CVC / ADC / direction / enseignants / élèves</a:t>
            </a:r>
          </a:p>
          <a:p>
            <a:pPr marL="176665" indent="-176665">
              <a:buFontTx/>
              <a:buChar char="-"/>
            </a:pPr>
            <a:r>
              <a:rPr lang="fr-CA" b="0"/>
              <a:t>Près de 35 professionnels présents qui présentent leur carrière</a:t>
            </a:r>
          </a:p>
          <a:p>
            <a:pPr marL="176665" indent="-176665">
              <a:buFontTx/>
              <a:buChar char="-"/>
            </a:pPr>
            <a:r>
              <a:rPr lang="fr-CA" b="0"/>
              <a:t>Près de 40 kiosques représentants des institutions post secondaires</a:t>
            </a:r>
          </a:p>
          <a:p>
            <a:pPr marL="176665" indent="-176665">
              <a:buFontTx/>
              <a:buChar char="-"/>
            </a:pPr>
            <a:r>
              <a:rPr lang="fr-CA" b="0"/>
              <a:t>Accueillir plus de 80 personnes invitées </a:t>
            </a:r>
          </a:p>
          <a:p>
            <a:pPr marL="176665" indent="-176665">
              <a:buFontTx/>
              <a:buChar char="-"/>
            </a:pPr>
            <a:r>
              <a:rPr lang="fr-CA" b="0"/>
              <a:t>Les élèves avaient accès à la liste des personnes qui allaient présenter et ils pouvaient par la suite s’inscrire à trois ateliers différents de leur choix </a:t>
            </a:r>
          </a:p>
          <a:p>
            <a:pPr marL="176665" indent="-176665">
              <a:buFontTx/>
              <a:buChar char="-"/>
            </a:pPr>
            <a:r>
              <a:rPr lang="fr-CA" b="0"/>
              <a:t>Préparation : accueil, café, collations, porte documents, cocardes, inscriptions, surveillance, contacter les professionnels, publicité, horaire, …..</a:t>
            </a:r>
          </a:p>
          <a:p>
            <a:pPr marL="176665" indent="-176665">
              <a:buFontTx/>
              <a:buChar char="-"/>
            </a:pPr>
            <a:r>
              <a:rPr lang="fr-CA" b="0"/>
              <a:t>Activités AVANT/PENDANT/APRÈS</a:t>
            </a:r>
            <a:endParaRPr lang="en-CA" b="0"/>
          </a:p>
          <a:p>
            <a:endParaRPr lang="en-CA" b="1"/>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12</a:t>
            </a:fld>
            <a:endParaRPr lang="fr-CA"/>
          </a:p>
        </p:txBody>
      </p:sp>
    </p:spTree>
    <p:extLst>
      <p:ext uri="{BB962C8B-B14F-4D97-AF65-F5344CB8AC3E}">
        <p14:creationId xmlns:p14="http://schemas.microsoft.com/office/powerpoint/2010/main" val="3262708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a:t>MÉLISSA</a:t>
            </a:r>
          </a:p>
          <a:p>
            <a:r>
              <a:rPr lang="en-CA" b="0"/>
              <a:t>Les </a:t>
            </a:r>
            <a:r>
              <a:rPr lang="en-CA" b="0" err="1"/>
              <a:t>avant</a:t>
            </a:r>
            <a:r>
              <a:rPr lang="en-CA" b="0"/>
              <a:t>-midis </a:t>
            </a:r>
            <a:r>
              <a:rPr lang="en-CA" b="0" err="1"/>
              <a:t>lors</a:t>
            </a:r>
            <a:r>
              <a:rPr lang="en-CA" b="0"/>
              <a:t> des </a:t>
            </a:r>
            <a:r>
              <a:rPr lang="en-CA" b="0" err="1"/>
              <a:t>journées</a:t>
            </a:r>
            <a:r>
              <a:rPr lang="en-CA" b="0"/>
              <a:t> CAP:</a:t>
            </a:r>
          </a:p>
          <a:p>
            <a:r>
              <a:rPr lang="en-CA" b="0"/>
              <a:t>-   Environ 6 demi-</a:t>
            </a:r>
            <a:r>
              <a:rPr lang="en-CA" b="0" err="1"/>
              <a:t>journées</a:t>
            </a:r>
            <a:r>
              <a:rPr lang="en-CA" b="0"/>
              <a:t> </a:t>
            </a:r>
            <a:r>
              <a:rPr lang="en-CA" b="0" err="1"/>
              <a:t>durant</a:t>
            </a:r>
            <a:r>
              <a:rPr lang="en-CA" b="0"/>
              <a:t> </a:t>
            </a:r>
            <a:r>
              <a:rPr lang="en-CA" b="0" err="1"/>
              <a:t>l’année</a:t>
            </a:r>
            <a:r>
              <a:rPr lang="en-CA" b="0"/>
              <a:t> </a:t>
            </a:r>
          </a:p>
          <a:p>
            <a:pPr marL="176665" indent="-176665">
              <a:buFontTx/>
              <a:buChar char="-"/>
            </a:pPr>
            <a:r>
              <a:rPr lang="en-CA" b="0" err="1"/>
              <a:t>Aucun</a:t>
            </a:r>
            <a:r>
              <a:rPr lang="en-CA" b="0"/>
              <a:t> </a:t>
            </a:r>
            <a:r>
              <a:rPr lang="en-CA" b="0" err="1"/>
              <a:t>cours</a:t>
            </a:r>
            <a:r>
              <a:rPr lang="en-CA" b="0"/>
              <a:t> </a:t>
            </a:r>
            <a:r>
              <a:rPr lang="en-CA" b="0" err="1"/>
              <a:t>offerts</a:t>
            </a:r>
            <a:r>
              <a:rPr lang="en-CA" b="0"/>
              <a:t>, </a:t>
            </a:r>
            <a:r>
              <a:rPr lang="en-CA" b="0" err="1"/>
              <a:t>mais</a:t>
            </a:r>
            <a:r>
              <a:rPr lang="en-CA" b="0"/>
              <a:t> on </a:t>
            </a:r>
            <a:r>
              <a:rPr lang="en-CA" b="0" err="1"/>
              <a:t>misait</a:t>
            </a:r>
            <a:r>
              <a:rPr lang="en-CA" b="0"/>
              <a:t> sur le </a:t>
            </a:r>
            <a:r>
              <a:rPr lang="en-CA" b="0" err="1"/>
              <a:t>développement</a:t>
            </a:r>
            <a:r>
              <a:rPr lang="en-CA" b="0"/>
              <a:t> de </a:t>
            </a:r>
            <a:r>
              <a:rPr lang="en-CA" b="0" err="1"/>
              <a:t>compétences</a:t>
            </a:r>
            <a:r>
              <a:rPr lang="en-CA" b="0"/>
              <a:t> (</a:t>
            </a:r>
            <a:r>
              <a:rPr lang="en-CA" b="0" err="1"/>
              <a:t>plusieurs</a:t>
            </a:r>
            <a:r>
              <a:rPr lang="en-CA" b="0"/>
              <a:t> </a:t>
            </a:r>
            <a:r>
              <a:rPr lang="en-CA" b="0" err="1"/>
              <a:t>compétences</a:t>
            </a:r>
            <a:r>
              <a:rPr lang="en-CA" b="0"/>
              <a:t> </a:t>
            </a:r>
            <a:r>
              <a:rPr lang="en-CA" b="0" err="1"/>
              <a:t>diverses</a:t>
            </a:r>
            <a:r>
              <a:rPr lang="en-CA" b="0"/>
              <a:t>)</a:t>
            </a:r>
          </a:p>
          <a:p>
            <a:pPr marL="176665" indent="-176665">
              <a:buFontTx/>
              <a:buChar char="-"/>
            </a:pPr>
            <a:r>
              <a:rPr lang="en-CA" b="0"/>
              <a:t>Environ 35 ateliers par demi-</a:t>
            </a:r>
            <a:r>
              <a:rPr lang="en-CA" b="0" err="1"/>
              <a:t>journées</a:t>
            </a:r>
            <a:r>
              <a:rPr lang="en-CA" b="0"/>
              <a:t> </a:t>
            </a:r>
            <a:r>
              <a:rPr lang="en-CA" b="0" err="1"/>
              <a:t>étaient</a:t>
            </a:r>
            <a:r>
              <a:rPr lang="en-CA" b="0"/>
              <a:t> </a:t>
            </a:r>
            <a:r>
              <a:rPr lang="en-CA" b="0" err="1"/>
              <a:t>offerts</a:t>
            </a:r>
            <a:r>
              <a:rPr lang="en-CA" b="0"/>
              <a:t> (discussions : </a:t>
            </a:r>
            <a:r>
              <a:rPr lang="en-CA" b="0" err="1"/>
              <a:t>carrières</a:t>
            </a:r>
            <a:r>
              <a:rPr lang="en-CA" b="0"/>
              <a:t>, </a:t>
            </a:r>
            <a:r>
              <a:rPr lang="en-CA" b="0" err="1"/>
              <a:t>compétences</a:t>
            </a:r>
            <a:r>
              <a:rPr lang="en-CA" b="0"/>
              <a:t>…)</a:t>
            </a:r>
          </a:p>
          <a:p>
            <a:pPr marL="647769" lvl="1" indent="-176665">
              <a:buFontTx/>
              <a:buChar char="-"/>
            </a:pPr>
            <a:r>
              <a:rPr lang="en-CA" b="0" err="1"/>
              <a:t>Vélo</a:t>
            </a:r>
            <a:r>
              <a:rPr lang="en-CA" b="0"/>
              <a:t> de </a:t>
            </a:r>
            <a:r>
              <a:rPr lang="en-CA" b="0" err="1"/>
              <a:t>montagne</a:t>
            </a:r>
            <a:r>
              <a:rPr lang="en-CA" b="0"/>
              <a:t>, crochet, </a:t>
            </a:r>
            <a:r>
              <a:rPr lang="en-CA" b="0" err="1"/>
              <a:t>peinture</a:t>
            </a:r>
            <a:r>
              <a:rPr lang="en-CA" b="0"/>
              <a:t>, auto-</a:t>
            </a:r>
            <a:r>
              <a:rPr lang="en-CA" b="0" err="1"/>
              <a:t>défence</a:t>
            </a:r>
            <a:r>
              <a:rPr lang="en-CA" b="0"/>
              <a:t>, </a:t>
            </a:r>
            <a:r>
              <a:rPr lang="en-CA" b="0" err="1"/>
              <a:t>lutte</a:t>
            </a:r>
            <a:r>
              <a:rPr lang="en-CA" b="0"/>
              <a:t> Olympique, des </a:t>
            </a:r>
            <a:r>
              <a:rPr lang="en-CA" b="0" err="1"/>
              <a:t>visites</a:t>
            </a:r>
            <a:r>
              <a:rPr lang="en-CA" b="0"/>
              <a:t>, sports, </a:t>
            </a:r>
            <a:r>
              <a:rPr lang="en-CA" b="0" err="1"/>
              <a:t>culturisme</a:t>
            </a:r>
            <a:r>
              <a:rPr lang="en-CA" b="0"/>
              <a:t>, nutrition, relaxation, journal de gratitude, </a:t>
            </a:r>
            <a:r>
              <a:rPr lang="en-CA" b="0" err="1"/>
              <a:t>parlons</a:t>
            </a:r>
            <a:r>
              <a:rPr lang="en-CA" b="0"/>
              <a:t> </a:t>
            </a:r>
            <a:r>
              <a:rPr lang="en-CA" b="0" err="1"/>
              <a:t>d’argent</a:t>
            </a:r>
            <a:r>
              <a:rPr lang="en-CA" b="0"/>
              <a:t>, </a:t>
            </a:r>
            <a:r>
              <a:rPr lang="en-CA" b="0" err="1"/>
              <a:t>soudure</a:t>
            </a:r>
            <a:r>
              <a:rPr lang="en-CA" b="0"/>
              <a:t>, </a:t>
            </a:r>
            <a:r>
              <a:rPr lang="en-CA" b="0" err="1"/>
              <a:t>l’anxiété</a:t>
            </a:r>
            <a:r>
              <a:rPr lang="en-CA" b="0"/>
              <a:t>, jeux de </a:t>
            </a:r>
            <a:r>
              <a:rPr lang="en-CA" b="0" err="1"/>
              <a:t>société</a:t>
            </a:r>
            <a:r>
              <a:rPr lang="en-CA" b="0"/>
              <a:t>, se </a:t>
            </a:r>
            <a:r>
              <a:rPr lang="en-CA" b="0" err="1"/>
              <a:t>découvrir</a:t>
            </a:r>
            <a:r>
              <a:rPr lang="en-CA" b="0"/>
              <a:t> par le voyage, art-</a:t>
            </a:r>
            <a:r>
              <a:rPr lang="en-CA" b="0" err="1"/>
              <a:t>thérapie</a:t>
            </a:r>
            <a:r>
              <a:rPr lang="en-CA" b="0"/>
              <a:t>, </a:t>
            </a:r>
            <a:r>
              <a:rPr lang="en-CA" b="0" err="1"/>
              <a:t>entrainement</a:t>
            </a:r>
            <a:r>
              <a:rPr lang="en-CA" b="0"/>
              <a:t> physique, </a:t>
            </a:r>
            <a:r>
              <a:rPr lang="en-CA" b="0" err="1"/>
              <a:t>présentations</a:t>
            </a:r>
            <a:r>
              <a:rPr lang="en-CA" b="0"/>
              <a:t> </a:t>
            </a:r>
            <a:r>
              <a:rPr lang="en-CA" b="0" err="1"/>
              <a:t>liées</a:t>
            </a:r>
            <a:r>
              <a:rPr lang="en-CA" b="0"/>
              <a:t> à </a:t>
            </a:r>
            <a:r>
              <a:rPr lang="en-CA" b="0" err="1"/>
              <a:t>certaines</a:t>
            </a:r>
            <a:r>
              <a:rPr lang="en-CA" b="0"/>
              <a:t> </a:t>
            </a:r>
            <a:r>
              <a:rPr lang="en-CA" b="0" err="1"/>
              <a:t>carrières</a:t>
            </a:r>
            <a:r>
              <a:rPr lang="en-CA" b="0"/>
              <a:t>, </a:t>
            </a:r>
            <a:r>
              <a:rPr lang="en-CA" b="0" err="1"/>
              <a:t>apprentissage</a:t>
            </a:r>
            <a:r>
              <a:rPr lang="en-CA" b="0"/>
              <a:t> </a:t>
            </a:r>
            <a:r>
              <a:rPr lang="en-CA" b="0" err="1"/>
              <a:t>d’une</a:t>
            </a:r>
            <a:r>
              <a:rPr lang="en-CA" b="0"/>
              <a:t> nouvelle langue, </a:t>
            </a:r>
            <a:r>
              <a:rPr lang="en-CA" b="0" err="1"/>
              <a:t>d’une</a:t>
            </a:r>
            <a:r>
              <a:rPr lang="en-CA" b="0"/>
              <a:t> nouvelle culture, meditation, </a:t>
            </a:r>
            <a:r>
              <a:rPr lang="en-CA" b="0" err="1"/>
              <a:t>entrepreuneuriat</a:t>
            </a:r>
            <a:r>
              <a:rPr lang="en-CA" b="0"/>
              <a:t>, </a:t>
            </a:r>
            <a:r>
              <a:rPr lang="en-CA" b="0" err="1"/>
              <a:t>musicien</a:t>
            </a:r>
            <a:r>
              <a:rPr lang="en-CA" b="0"/>
              <a:t>, artiste </a:t>
            </a:r>
            <a:r>
              <a:rPr lang="en-CA" b="0" err="1"/>
              <a:t>culturel</a:t>
            </a:r>
            <a:r>
              <a:rPr lang="en-CA" b="0"/>
              <a:t>, </a:t>
            </a:r>
            <a:r>
              <a:rPr lang="en-CA" b="0" err="1"/>
              <a:t>poésie</a:t>
            </a:r>
            <a:r>
              <a:rPr lang="en-CA" b="0"/>
              <a:t>, </a:t>
            </a:r>
            <a:r>
              <a:rPr lang="en-CA" b="0" err="1"/>
              <a:t>commédien</a:t>
            </a:r>
            <a:r>
              <a:rPr lang="en-CA" b="0"/>
              <a:t>, </a:t>
            </a:r>
            <a:r>
              <a:rPr lang="en-CA" b="0" err="1"/>
              <a:t>jardinage</a:t>
            </a:r>
            <a:r>
              <a:rPr lang="en-CA" b="0"/>
              <a:t>, geocaching….</a:t>
            </a:r>
          </a:p>
          <a:p>
            <a:pPr marL="176665" lvl="1" indent="-176665" defTabSz="942210">
              <a:buFontTx/>
              <a:buChar char="-"/>
            </a:pPr>
            <a:r>
              <a:rPr lang="en-CA" err="1"/>
              <a:t>Habituellement</a:t>
            </a:r>
            <a:r>
              <a:rPr lang="en-CA"/>
              <a:t>, les </a:t>
            </a:r>
            <a:r>
              <a:rPr lang="en-CA" err="1"/>
              <a:t>élèves</a:t>
            </a:r>
            <a:r>
              <a:rPr lang="en-CA"/>
              <a:t> </a:t>
            </a:r>
            <a:r>
              <a:rPr lang="en-CA" err="1"/>
              <a:t>s’inscrivaient</a:t>
            </a:r>
            <a:r>
              <a:rPr lang="en-CA"/>
              <a:t> à deux ateliers de </a:t>
            </a:r>
            <a:r>
              <a:rPr lang="en-CA" err="1"/>
              <a:t>leur</a:t>
            </a:r>
            <a:r>
              <a:rPr lang="en-CA"/>
              <a:t> choix </a:t>
            </a:r>
            <a:r>
              <a:rPr lang="en-CA" err="1"/>
              <a:t>lors</a:t>
            </a:r>
            <a:r>
              <a:rPr lang="en-CA"/>
              <a:t> de </a:t>
            </a:r>
            <a:r>
              <a:rPr lang="en-CA" err="1"/>
              <a:t>cette</a:t>
            </a:r>
            <a:r>
              <a:rPr lang="en-CA"/>
              <a:t> matinée </a:t>
            </a:r>
          </a:p>
          <a:p>
            <a:pPr marL="0" lvl="1" defTabSz="942210"/>
            <a:r>
              <a:rPr lang="en-CA"/>
              <a:t>-   </a:t>
            </a:r>
            <a:r>
              <a:rPr lang="en-CA" err="1"/>
              <a:t>Lors</a:t>
            </a:r>
            <a:r>
              <a:rPr lang="en-CA"/>
              <a:t> de </a:t>
            </a:r>
            <a:r>
              <a:rPr lang="en-CA" err="1"/>
              <a:t>chaque</a:t>
            </a:r>
            <a:r>
              <a:rPr lang="en-CA"/>
              <a:t> </a:t>
            </a:r>
            <a:r>
              <a:rPr lang="en-CA" err="1"/>
              <a:t>journées</a:t>
            </a:r>
            <a:r>
              <a:rPr lang="en-CA"/>
              <a:t> Flex, la </a:t>
            </a:r>
            <a:r>
              <a:rPr lang="en-CA" err="1"/>
              <a:t>moitié</a:t>
            </a:r>
            <a:r>
              <a:rPr lang="en-CA"/>
              <a:t> du personnel </a:t>
            </a:r>
            <a:r>
              <a:rPr lang="en-CA" err="1"/>
              <a:t>enseignant</a:t>
            </a:r>
            <a:r>
              <a:rPr lang="en-CA"/>
              <a:t> </a:t>
            </a:r>
            <a:r>
              <a:rPr lang="en-CA" err="1"/>
              <a:t>offrait</a:t>
            </a:r>
            <a:r>
              <a:rPr lang="en-CA"/>
              <a:t> des </a:t>
            </a:r>
            <a:r>
              <a:rPr lang="en-CA" err="1"/>
              <a:t>activités</a:t>
            </a:r>
            <a:r>
              <a:rPr lang="en-CA"/>
              <a:t> </a:t>
            </a:r>
          </a:p>
          <a:p>
            <a:pPr marL="176665" lvl="1" indent="-176665" defTabSz="942210">
              <a:buFontTx/>
              <a:buChar char="-"/>
            </a:pPr>
            <a:r>
              <a:rPr lang="en-CA" err="1"/>
              <a:t>Trouver</a:t>
            </a:r>
            <a:r>
              <a:rPr lang="en-CA"/>
              <a:t> des </a:t>
            </a:r>
            <a:r>
              <a:rPr lang="en-CA" err="1"/>
              <a:t>invités</a:t>
            </a:r>
            <a:r>
              <a:rPr lang="en-CA"/>
              <a:t>, </a:t>
            </a:r>
            <a:r>
              <a:rPr lang="en-CA" err="1"/>
              <a:t>accueil</a:t>
            </a:r>
            <a:r>
              <a:rPr lang="en-CA"/>
              <a:t>, café, </a:t>
            </a:r>
            <a:r>
              <a:rPr lang="en-CA" err="1"/>
              <a:t>horaire</a:t>
            </a:r>
            <a:endParaRPr lang="en-CA"/>
          </a:p>
          <a:p>
            <a:pPr marL="647769" lvl="1" indent="-176665">
              <a:buFontTx/>
              <a:buChar char="-"/>
            </a:pPr>
            <a:endParaRPr lang="en-CA" b="0"/>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13</a:t>
            </a:fld>
            <a:endParaRPr lang="fr-CA"/>
          </a:p>
        </p:txBody>
      </p:sp>
    </p:spTree>
    <p:extLst>
      <p:ext uri="{BB962C8B-B14F-4D97-AF65-F5344CB8AC3E}">
        <p14:creationId xmlns:p14="http://schemas.microsoft.com/office/powerpoint/2010/main" val="3828551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a:t>MÉLISSA</a:t>
            </a:r>
          </a:p>
          <a:p>
            <a:endParaRPr lang="en-CA" b="1"/>
          </a:p>
          <a:p>
            <a:r>
              <a:rPr lang="fr-CA" b="0"/>
              <a:t>Les élèves de la 6e à la 8e année des quatre écoles de la communauté de Shediac ont pu participer à une journée d’exploration de métiers et de professions le jeudi 25 mai. Plus de 33 professionnels de différents milieux ont présenté leur métier/profession dans les kiosques interactifs au Centre multifonctionnel de </a:t>
            </a:r>
            <a:r>
              <a:rPr lang="fr-CA" b="0" err="1"/>
              <a:t>Shediac.M</a:t>
            </a:r>
            <a:r>
              <a:rPr lang="fr-CA" b="0"/>
              <a:t>. Mathieu Gingras, motivateur, a aussi présenté un message sur la construction identitaire aux élèves tout en parlant de leur cheminement carrière dont ils ont la chance de pouvoir accomplir en français. Le tout s’est déroulé à l’auditorium de nos futurs Patriotes, l’école portant le nom de celui même qui nous a permis d’avoir cette chance égale pour tous, soit l’école Louis-J.-Robichaud. En plus de faire de belles réflexions et pouvoir garnir leur portfolio dans </a:t>
            </a:r>
            <a:r>
              <a:rPr lang="fr-CA" b="0" err="1"/>
              <a:t>MyBlueprint</a:t>
            </a:r>
            <a:r>
              <a:rPr lang="fr-CA" b="0"/>
              <a:t>, les élèves sont donc repartis avec une étoile dans leurs </a:t>
            </a:r>
            <a:r>
              <a:rPr lang="fr-CA" b="0" err="1"/>
              <a:t>yeux!Merci</a:t>
            </a:r>
            <a:r>
              <a:rPr lang="fr-CA" b="0"/>
              <a:t> du fond du cœur à tous les professionnels présents, monsieur Gingras pour son discours inspirant, monsieur Rémi Robichaud et Maxime Caissie (élève de la 12e année) pour le montage vidéo, aux élèves du cours de transition vie-carrière, leur enseignante madame Kim et sa stagiaire madame Ariane de LJR pour la préparation du rallye et avoir agi en tant que guide et enfin, à l’équipe des ADC, </a:t>
            </a:r>
            <a:r>
              <a:rPr lang="fr-CA" b="0" err="1"/>
              <a:t>Jeanie</a:t>
            </a:r>
            <a:r>
              <a:rPr lang="fr-CA" b="0"/>
              <a:t> Bordages, François Maltais, Diane Richard et la Conseillère en orientation, madame Véronique Crawford pour la préparation de cette journée.</a:t>
            </a:r>
            <a:endParaRPr lang="en-CA" b="0"/>
          </a:p>
          <a:p>
            <a:endParaRPr lang="en-CA" b="0"/>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14</a:t>
            </a:fld>
            <a:endParaRPr lang="fr-CA"/>
          </a:p>
        </p:txBody>
      </p:sp>
    </p:spTree>
    <p:extLst>
      <p:ext uri="{BB962C8B-B14F-4D97-AF65-F5344CB8AC3E}">
        <p14:creationId xmlns:p14="http://schemas.microsoft.com/office/powerpoint/2010/main" val="297789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a:t>MÉLISSA</a:t>
            </a:r>
          </a:p>
          <a:p>
            <a:endParaRPr lang="en-CA" b="1"/>
          </a:p>
          <a:p>
            <a:r>
              <a:rPr lang="en-CA" b="0" err="1"/>
              <a:t>L’écran</a:t>
            </a:r>
            <a:r>
              <a:rPr lang="en-CA" b="0"/>
              <a:t> noir doit </a:t>
            </a:r>
            <a:r>
              <a:rPr lang="en-CA" b="0" err="1"/>
              <a:t>rester</a:t>
            </a:r>
            <a:r>
              <a:rPr lang="en-CA" b="0"/>
              <a:t> </a:t>
            </a:r>
            <a:r>
              <a:rPr lang="en-CA" b="0" err="1"/>
              <a:t>afin</a:t>
            </a:r>
            <a:r>
              <a:rPr lang="en-CA" b="0"/>
              <a:t> de bien </a:t>
            </a:r>
            <a:r>
              <a:rPr lang="en-CA" b="0" err="1"/>
              <a:t>voir</a:t>
            </a:r>
            <a:r>
              <a:rPr lang="en-CA" b="0"/>
              <a:t> la </a:t>
            </a:r>
            <a:r>
              <a:rPr lang="en-CA" b="0" err="1"/>
              <a:t>vidéo</a:t>
            </a:r>
            <a:r>
              <a:rPr lang="en-CA" b="0"/>
              <a:t> </a:t>
            </a:r>
            <a:r>
              <a:rPr lang="en-CA" b="0" err="1"/>
              <a:t>en</a:t>
            </a:r>
            <a:r>
              <a:rPr lang="en-CA" b="0"/>
              <a:t> plein </a:t>
            </a:r>
            <a:r>
              <a:rPr lang="en-CA" b="0" err="1"/>
              <a:t>écran</a:t>
            </a:r>
            <a:r>
              <a:rPr lang="en-CA" b="0"/>
              <a:t>.</a:t>
            </a:r>
          </a:p>
          <a:p>
            <a:endParaRPr lang="en-CA" b="0"/>
          </a:p>
          <a:p>
            <a:endParaRPr lang="en-CA" b="0"/>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15</a:t>
            </a:fld>
            <a:endParaRPr lang="fr-CA"/>
          </a:p>
        </p:txBody>
      </p:sp>
    </p:spTree>
    <p:extLst>
      <p:ext uri="{BB962C8B-B14F-4D97-AF65-F5344CB8AC3E}">
        <p14:creationId xmlns:p14="http://schemas.microsoft.com/office/powerpoint/2010/main" val="1349475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ANNE</a:t>
            </a:r>
          </a:p>
          <a:p>
            <a:r>
              <a:rPr lang="fr-CA" b="1"/>
              <a:t>Besoin d’uniformiser certaines pratiques:</a:t>
            </a:r>
          </a:p>
          <a:p>
            <a:r>
              <a:rPr lang="fr-CA"/>
              <a:t>L’élève doit être accompagné et outillé adéquatement pour réaliser des apprentissages expérientiels.  Pour y parvenir, le personnel scolaire partage son expertise et collabore avec les entreprises et les organismes pour lui permettre de découvrir, de façon authentique, le monde du travail et sa communauté.  Cet outil de référence propose une démarche structurée qui respecte les politiques provinciales dans le but d’amener l’élève à vivre diverses expériences en fonction de son projet de vie et de carrière et de ses besoins.</a:t>
            </a:r>
          </a:p>
          <a:p>
            <a:pPr defTabSz="942210">
              <a:defRPr/>
            </a:pPr>
            <a:endParaRPr lang="fr-CA"/>
          </a:p>
          <a:p>
            <a:pPr defTabSz="942210">
              <a:defRPr/>
            </a:pPr>
            <a:r>
              <a:rPr lang="fr-CA"/>
              <a:t>Les apprentissages expérientiels sont une responsabilité partagée; travail de collaboration</a:t>
            </a:r>
          </a:p>
          <a:p>
            <a:pPr defTabSz="942210">
              <a:defRPr/>
            </a:pPr>
            <a:r>
              <a:rPr lang="fr-CA"/>
              <a:t>Important de ne pas sursolliciter les partenaires</a:t>
            </a:r>
          </a:p>
          <a:p>
            <a:endParaRPr lang="en-CA"/>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16</a:t>
            </a:fld>
            <a:endParaRPr lang="fr-CA"/>
          </a:p>
        </p:txBody>
      </p:sp>
    </p:spTree>
    <p:extLst>
      <p:ext uri="{BB962C8B-B14F-4D97-AF65-F5344CB8AC3E}">
        <p14:creationId xmlns:p14="http://schemas.microsoft.com/office/powerpoint/2010/main" val="2663765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1">
                <a:solidFill>
                  <a:srgbClr val="000000"/>
                </a:solidFill>
                <a:latin typeface="Myriad Pro"/>
              </a:rPr>
              <a:t>ANNE</a:t>
            </a:r>
            <a:endParaRPr lang="en-US" sz="1800">
              <a:solidFill>
                <a:schemeClr val="tx2"/>
              </a:solidFill>
            </a:endParaRPr>
          </a:p>
          <a:p>
            <a:pPr defTabSz="942210">
              <a:defRPr/>
            </a:pPr>
            <a:r>
              <a:rPr lang="en-US" sz="1400">
                <a:solidFill>
                  <a:schemeClr val="tx2"/>
                </a:solidFill>
              </a:rPr>
              <a:t>- Tout au long de </a:t>
            </a:r>
            <a:r>
              <a:rPr lang="en-US" sz="1400" err="1">
                <a:solidFill>
                  <a:schemeClr val="tx2"/>
                </a:solidFill>
              </a:rPr>
              <a:t>cette</a:t>
            </a:r>
            <a:r>
              <a:rPr lang="en-US" sz="1400">
                <a:solidFill>
                  <a:schemeClr val="tx2"/>
                </a:solidFill>
              </a:rPr>
              <a:t> démarche, </a:t>
            </a:r>
            <a:r>
              <a:rPr lang="en-US" sz="1400" err="1">
                <a:solidFill>
                  <a:schemeClr val="tx2"/>
                </a:solidFill>
              </a:rPr>
              <a:t>l’élève</a:t>
            </a:r>
            <a:r>
              <a:rPr lang="en-US" sz="1400">
                <a:solidFill>
                  <a:schemeClr val="tx2"/>
                </a:solidFill>
              </a:rPr>
              <a:t> doit </a:t>
            </a:r>
            <a:r>
              <a:rPr lang="en-US" sz="1400" err="1">
                <a:solidFill>
                  <a:schemeClr val="tx2"/>
                </a:solidFill>
              </a:rPr>
              <a:t>être</a:t>
            </a:r>
            <a:r>
              <a:rPr lang="en-US" sz="1400">
                <a:solidFill>
                  <a:schemeClr val="tx2"/>
                </a:solidFill>
              </a:rPr>
              <a:t> </a:t>
            </a:r>
            <a:r>
              <a:rPr lang="en-US" sz="1400" err="1">
                <a:solidFill>
                  <a:schemeClr val="tx2"/>
                </a:solidFill>
              </a:rPr>
              <a:t>accompagné</a:t>
            </a:r>
            <a:r>
              <a:rPr lang="en-US" sz="1400">
                <a:solidFill>
                  <a:schemeClr val="tx2"/>
                </a:solidFill>
              </a:rPr>
              <a:t> et </a:t>
            </a:r>
            <a:r>
              <a:rPr lang="en-US" sz="1400" err="1">
                <a:solidFill>
                  <a:schemeClr val="tx2"/>
                </a:solidFill>
              </a:rPr>
              <a:t>outillé</a:t>
            </a:r>
            <a:r>
              <a:rPr lang="en-US" sz="1400">
                <a:solidFill>
                  <a:schemeClr val="tx2"/>
                </a:solidFill>
              </a:rPr>
              <a:t> </a:t>
            </a:r>
            <a:r>
              <a:rPr lang="en-US" sz="1400" err="1">
                <a:solidFill>
                  <a:schemeClr val="tx2"/>
                </a:solidFill>
              </a:rPr>
              <a:t>adéquatement</a:t>
            </a:r>
            <a:r>
              <a:rPr lang="en-US" sz="1400">
                <a:solidFill>
                  <a:schemeClr val="tx2"/>
                </a:solidFill>
              </a:rPr>
              <a:t> de façon à </a:t>
            </a:r>
            <a:r>
              <a:rPr lang="en-US" sz="1400" err="1">
                <a:solidFill>
                  <a:schemeClr val="tx2"/>
                </a:solidFill>
              </a:rPr>
              <a:t>être</a:t>
            </a:r>
            <a:r>
              <a:rPr lang="en-US" sz="1400">
                <a:solidFill>
                  <a:schemeClr val="tx2"/>
                </a:solidFill>
              </a:rPr>
              <a:t> </a:t>
            </a:r>
            <a:r>
              <a:rPr lang="en-US" sz="1400" err="1">
                <a:solidFill>
                  <a:schemeClr val="tx2"/>
                </a:solidFill>
              </a:rPr>
              <a:t>en</a:t>
            </a:r>
            <a:r>
              <a:rPr lang="en-US" sz="1400">
                <a:solidFill>
                  <a:schemeClr val="tx2"/>
                </a:solidFill>
              </a:rPr>
              <a:t> </a:t>
            </a:r>
            <a:r>
              <a:rPr lang="en-US" sz="1400" err="1">
                <a:solidFill>
                  <a:schemeClr val="tx2"/>
                </a:solidFill>
              </a:rPr>
              <a:t>mesure</a:t>
            </a:r>
            <a:r>
              <a:rPr lang="en-US" sz="1400">
                <a:solidFill>
                  <a:schemeClr val="tx2"/>
                </a:solidFill>
              </a:rPr>
              <a:t> de </a:t>
            </a:r>
            <a:r>
              <a:rPr lang="en-US" sz="1400" err="1">
                <a:solidFill>
                  <a:schemeClr val="tx2"/>
                </a:solidFill>
              </a:rPr>
              <a:t>réaliser</a:t>
            </a:r>
            <a:r>
              <a:rPr lang="en-US" sz="1400">
                <a:solidFill>
                  <a:schemeClr val="tx2"/>
                </a:solidFill>
              </a:rPr>
              <a:t> </a:t>
            </a:r>
            <a:r>
              <a:rPr lang="en-US" sz="1400" err="1">
                <a:solidFill>
                  <a:schemeClr val="tx2"/>
                </a:solidFill>
              </a:rPr>
              <a:t>ses</a:t>
            </a:r>
            <a:r>
              <a:rPr lang="en-US" sz="1400">
                <a:solidFill>
                  <a:schemeClr val="tx2"/>
                </a:solidFill>
              </a:rPr>
              <a:t> </a:t>
            </a:r>
            <a:r>
              <a:rPr lang="en-US" sz="1400" err="1">
                <a:solidFill>
                  <a:schemeClr val="tx2"/>
                </a:solidFill>
              </a:rPr>
              <a:t>apprentissages</a:t>
            </a:r>
            <a:r>
              <a:rPr lang="en-US" sz="1400">
                <a:solidFill>
                  <a:schemeClr val="tx2"/>
                </a:solidFill>
              </a:rPr>
              <a:t> </a:t>
            </a:r>
            <a:r>
              <a:rPr lang="en-US" sz="1400" err="1">
                <a:solidFill>
                  <a:schemeClr val="tx2"/>
                </a:solidFill>
              </a:rPr>
              <a:t>expérientiels</a:t>
            </a:r>
            <a:r>
              <a:rPr lang="en-US" sz="1400">
                <a:solidFill>
                  <a:schemeClr val="tx2"/>
                </a:solidFill>
              </a:rPr>
              <a:t> </a:t>
            </a:r>
            <a:r>
              <a:rPr lang="en-US" sz="1400" err="1">
                <a:solidFill>
                  <a:schemeClr val="tx2"/>
                </a:solidFill>
              </a:rPr>
              <a:t>en</a:t>
            </a:r>
            <a:r>
              <a:rPr lang="en-US" sz="1400">
                <a:solidFill>
                  <a:schemeClr val="tx2"/>
                </a:solidFill>
              </a:rPr>
              <a:t> lien avec son </a:t>
            </a:r>
            <a:r>
              <a:rPr lang="en-US" sz="1400" err="1">
                <a:solidFill>
                  <a:schemeClr val="tx2"/>
                </a:solidFill>
              </a:rPr>
              <a:t>projet</a:t>
            </a:r>
            <a:r>
              <a:rPr lang="en-US" sz="1400">
                <a:solidFill>
                  <a:schemeClr val="tx2"/>
                </a:solidFill>
              </a:rPr>
              <a:t> de vie et de </a:t>
            </a:r>
            <a:r>
              <a:rPr lang="en-US" sz="1400" err="1">
                <a:solidFill>
                  <a:schemeClr val="tx2"/>
                </a:solidFill>
              </a:rPr>
              <a:t>carrière</a:t>
            </a:r>
            <a:r>
              <a:rPr lang="en-US" sz="1400">
                <a:solidFill>
                  <a:schemeClr val="tx2"/>
                </a:solidFill>
              </a:rPr>
              <a:t>.  </a:t>
            </a:r>
          </a:p>
          <a:p>
            <a:r>
              <a:rPr lang="fr-CA" sz="1400">
                <a:solidFill>
                  <a:srgbClr val="000000"/>
                </a:solidFill>
                <a:latin typeface="Myriad Pro"/>
              </a:rPr>
              <a:t>- Les trois étapes sont importantes.  Afin que l’élève vive pleinement son apprentissage expérientiel, il est important de bien le préparer avant l’activité et qu’un retour soit fait suite à celle-ci.  Les CO et les CVC peuvent venir en appui à la personne enseignante tout au long de cette démarche.  Ces personnes sont bien outillées pour accompagner l’élève à vivre pleinement les expériences vécues en lien avec son projet de vie et de carrière.</a:t>
            </a:r>
          </a:p>
          <a:p>
            <a:pPr defTabSz="942210">
              <a:defRPr/>
            </a:pPr>
            <a:r>
              <a:rPr lang="fr-CA" sz="1400"/>
              <a:t>- S’assurer de rendre les AE conscients chez nos élèves (temps d’arrêt pour de la réflexion). Ex: à l’Odyssée</a:t>
            </a:r>
          </a:p>
          <a:p>
            <a:endParaRPr lang="fr-CA"/>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17</a:t>
            </a:fld>
            <a:endParaRPr lang="fr-CA"/>
          </a:p>
        </p:txBody>
      </p:sp>
    </p:spTree>
    <p:extLst>
      <p:ext uri="{BB962C8B-B14F-4D97-AF65-F5344CB8AC3E}">
        <p14:creationId xmlns:p14="http://schemas.microsoft.com/office/powerpoint/2010/main" val="2695237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PAT</a:t>
            </a:r>
          </a:p>
          <a:p>
            <a:r>
              <a:rPr lang="fr-CA"/>
              <a:t>Le guide fait des liens avec les visées de l’Éducation et les compétences du profil de sortie.   Les activités expérientielles que les élèves vivent leur permettent de développer leur citoyenneté, et de comprendre l’importance de mener une vie équilibrée d’apprendre tout au long de sa vie.  Tout ceci les amène à construire leur projet de vie et de carrière.</a:t>
            </a:r>
          </a:p>
          <a:p>
            <a:endParaRPr lang="fr-CA"/>
          </a:p>
          <a:p>
            <a:endParaRPr lang="fr-CA">
              <a:cs typeface="Calibri"/>
            </a:endParaRP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18</a:t>
            </a:fld>
            <a:endParaRPr lang="fr-CA"/>
          </a:p>
        </p:txBody>
      </p:sp>
    </p:spTree>
    <p:extLst>
      <p:ext uri="{BB962C8B-B14F-4D97-AF65-F5344CB8AC3E}">
        <p14:creationId xmlns:p14="http://schemas.microsoft.com/office/powerpoint/2010/main" val="2219404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MÉLISSA</a:t>
            </a:r>
          </a:p>
          <a:p>
            <a:r>
              <a:rPr lang="fr-CA">
                <a:latin typeface="Calibri" panose="020F0502020204030204" pitchFamily="34" charset="0"/>
              </a:rPr>
              <a:t>Pour chaque enjeu avec les élèves :</a:t>
            </a:r>
          </a:p>
          <a:p>
            <a:r>
              <a:rPr lang="fr-CA">
                <a:latin typeface="Calibri" panose="020F0502020204030204" pitchFamily="34" charset="0"/>
              </a:rPr>
              <a:t>Portrait mondial de l’enjeux avec documentaire disponible (Découverte, la Semaine verte, </a:t>
            </a:r>
            <a:r>
              <a:rPr lang="fr-CA" err="1">
                <a:latin typeface="Calibri" panose="020F0502020204030204" pitchFamily="34" charset="0"/>
              </a:rPr>
              <a:t>Netlfix</a:t>
            </a:r>
            <a:r>
              <a:rPr lang="fr-CA">
                <a:latin typeface="Calibri" panose="020F0502020204030204" pitchFamily="34" charset="0"/>
              </a:rPr>
              <a:t>, etc.)</a:t>
            </a:r>
          </a:p>
          <a:p>
            <a:endParaRPr lang="fr-CA"/>
          </a:p>
          <a:p>
            <a:r>
              <a:rPr lang="fr-CA"/>
              <a:t>Discussions avec les élèves</a:t>
            </a:r>
          </a:p>
          <a:p>
            <a:r>
              <a:rPr lang="fr-CA"/>
              <a:t>•Remplir la grille d’investigation avec eux suite au documentaire</a:t>
            </a:r>
          </a:p>
          <a:p>
            <a:r>
              <a:rPr lang="fr-CA"/>
              <a:t>•Personne experte de la région qui vient témoigner de l’enjeux mais avec l’optique de notre région.</a:t>
            </a:r>
          </a:p>
          <a:p>
            <a:r>
              <a:rPr lang="fr-CA"/>
              <a:t>•Recherche + préparation au débat suite à la question donné par l’enseignante. Par exemple : est-ce que le gouvernement a mis assez d’initiatives en place pour contrer la pauvreté dans notre province. </a:t>
            </a:r>
          </a:p>
          <a:p>
            <a:r>
              <a:rPr lang="fr-CA"/>
              <a:t>•Équipe font le débat dans le « pour » et le « contre » contre les autres équipes</a:t>
            </a:r>
          </a:p>
          <a:p>
            <a:r>
              <a:rPr lang="fr-CA"/>
              <a:t>•Par la suite pour terminer l’enjeu, l’élève termine sa propre grille d’investigation à l’individuel avec les dernières cases sur les solutions possibles et la prise de conscience finale.</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19</a:t>
            </a:fld>
            <a:endParaRPr lang="fr-CA"/>
          </a:p>
        </p:txBody>
      </p:sp>
    </p:spTree>
    <p:extLst>
      <p:ext uri="{BB962C8B-B14F-4D97-AF65-F5344CB8AC3E}">
        <p14:creationId xmlns:p14="http://schemas.microsoft.com/office/powerpoint/2010/main" val="4199884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a:t>PAT</a:t>
            </a:r>
          </a:p>
          <a:p>
            <a:endParaRPr lang="fr-CA" b="1" i="0"/>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2</a:t>
            </a:fld>
            <a:endParaRPr lang="fr-CA"/>
          </a:p>
        </p:txBody>
      </p:sp>
    </p:spTree>
    <p:extLst>
      <p:ext uri="{BB962C8B-B14F-4D97-AF65-F5344CB8AC3E}">
        <p14:creationId xmlns:p14="http://schemas.microsoft.com/office/powerpoint/2010/main" val="1797178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MÉLISSA</a:t>
            </a:r>
          </a:p>
          <a:p>
            <a:r>
              <a:rPr lang="fr-CA" sz="1600">
                <a:latin typeface="Calibri" panose="020F0502020204030204" pitchFamily="34" charset="0"/>
                <a:ea typeface="Calibri" panose="020F0502020204030204" pitchFamily="34" charset="0"/>
              </a:rPr>
              <a:t>Parfois, on peut penser que pour se mettre en projet ou faire avancer un enjeu, ça coûte des sous.</a:t>
            </a:r>
          </a:p>
          <a:p>
            <a:r>
              <a:rPr lang="fr-CA" sz="1600">
                <a:latin typeface="Calibri" panose="020F0502020204030204" pitchFamily="34" charset="0"/>
                <a:ea typeface="Calibri" panose="020F0502020204030204" pitchFamily="34" charset="0"/>
              </a:rPr>
              <a:t>Mais pour notre part, on donne aussi souvent l’optique à nos élèves de faire avancer des causes en lien avec des enjeux sans avoir nécessaires besoin d’argent.</a:t>
            </a:r>
          </a:p>
          <a:p>
            <a:r>
              <a:rPr lang="fr-CA" sz="1600">
                <a:latin typeface="Calibri" panose="020F0502020204030204" pitchFamily="34" charset="0"/>
                <a:ea typeface="Calibri" panose="020F0502020204030204" pitchFamily="34" charset="0"/>
              </a:rPr>
              <a:t>Par exemple, pour l’enjeu de l’environnement, après avoir fait le survol de ce qui se passait au niveau mondial, nous avons resserré l’enjeu au niveau de l’arrosage de glyphosate et de la gestion des forêts dans la région et tous les méfaits entourant ces pratiques.</a:t>
            </a:r>
          </a:p>
          <a:p>
            <a:r>
              <a:rPr lang="fr-CA" sz="1600">
                <a:latin typeface="Calibri" panose="020F0502020204030204" pitchFamily="34" charset="0"/>
                <a:ea typeface="Calibri" panose="020F0502020204030204" pitchFamily="34" charset="0"/>
              </a:rPr>
              <a:t>Député de notre région, est venu discuté avec les élèves de leur inquiétude et leur a suggéré d’écrire une lettre qu’il emportera en chambre à Fredericton en 2021.</a:t>
            </a:r>
          </a:p>
          <a:p>
            <a:endParaRPr lang="fr-CA" b="1"/>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20</a:t>
            </a:fld>
            <a:endParaRPr lang="fr-CA"/>
          </a:p>
        </p:txBody>
      </p:sp>
    </p:spTree>
    <p:extLst>
      <p:ext uri="{BB962C8B-B14F-4D97-AF65-F5344CB8AC3E}">
        <p14:creationId xmlns:p14="http://schemas.microsoft.com/office/powerpoint/2010/main" val="3972821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ANNE</a:t>
            </a:r>
          </a:p>
          <a:p>
            <a:endParaRPr lang="fr-CA" b="1"/>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21</a:t>
            </a:fld>
            <a:endParaRPr lang="fr-CA"/>
          </a:p>
        </p:txBody>
      </p:sp>
    </p:spTree>
    <p:extLst>
      <p:ext uri="{BB962C8B-B14F-4D97-AF65-F5344CB8AC3E}">
        <p14:creationId xmlns:p14="http://schemas.microsoft.com/office/powerpoint/2010/main" val="2731359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a:t>LISA et MÉLISSA</a:t>
            </a:r>
          </a:p>
          <a:p>
            <a:endParaRPr lang="en-CA" b="1"/>
          </a:p>
          <a:p>
            <a:r>
              <a:rPr lang="en-CA" b="0"/>
              <a:t>Aller </a:t>
            </a:r>
            <a:r>
              <a:rPr lang="en-CA" b="0" err="1"/>
              <a:t>chercher</a:t>
            </a:r>
            <a:r>
              <a:rPr lang="en-CA" b="0"/>
              <a:t> des </a:t>
            </a:r>
            <a:r>
              <a:rPr lang="en-CA" b="0" err="1"/>
              <a:t>idées</a:t>
            </a:r>
            <a:r>
              <a:rPr lang="en-CA" b="0"/>
              <a:t> des participants pour </a:t>
            </a:r>
            <a:r>
              <a:rPr lang="en-CA" b="0" err="1"/>
              <a:t>créer</a:t>
            </a:r>
            <a:r>
              <a:rPr lang="en-CA" b="0"/>
              <a:t> un </a:t>
            </a:r>
            <a:r>
              <a:rPr lang="en-CA" b="0" err="1"/>
              <a:t>exemple</a:t>
            </a:r>
            <a:endParaRPr lang="en-CA" b="0"/>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22</a:t>
            </a:fld>
            <a:endParaRPr lang="fr-CA"/>
          </a:p>
        </p:txBody>
      </p:sp>
    </p:spTree>
    <p:extLst>
      <p:ext uri="{BB962C8B-B14F-4D97-AF65-F5344CB8AC3E}">
        <p14:creationId xmlns:p14="http://schemas.microsoft.com/office/powerpoint/2010/main" val="3616697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a:t>LISA</a:t>
            </a:r>
          </a:p>
          <a:p>
            <a:r>
              <a:rPr lang="en-CA" b="0"/>
              <a:t>- On ne </a:t>
            </a:r>
            <a:r>
              <a:rPr lang="en-CA" b="0" err="1"/>
              <a:t>connait</a:t>
            </a:r>
            <a:r>
              <a:rPr lang="en-CA" b="0"/>
              <a:t> pas le </a:t>
            </a:r>
            <a:r>
              <a:rPr lang="en-CA" b="0" err="1"/>
              <a:t>nombre</a:t>
            </a:r>
            <a:r>
              <a:rPr lang="en-CA" b="0"/>
              <a:t> </a:t>
            </a:r>
            <a:r>
              <a:rPr lang="en-CA" b="0" err="1"/>
              <a:t>d’élèves</a:t>
            </a:r>
            <a:r>
              <a:rPr lang="en-CA" b="0"/>
              <a:t> par </a:t>
            </a:r>
            <a:r>
              <a:rPr lang="en-CA" b="0" err="1"/>
              <a:t>visites</a:t>
            </a:r>
            <a:endParaRPr lang="en-CA" b="0"/>
          </a:p>
          <a:p>
            <a:endParaRPr lang="en-CA" b="1"/>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23</a:t>
            </a:fld>
            <a:endParaRPr lang="fr-CA"/>
          </a:p>
        </p:txBody>
      </p:sp>
    </p:spTree>
    <p:extLst>
      <p:ext uri="{BB962C8B-B14F-4D97-AF65-F5344CB8AC3E}">
        <p14:creationId xmlns:p14="http://schemas.microsoft.com/office/powerpoint/2010/main" val="1113028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a:t>LISA</a:t>
            </a:r>
          </a:p>
          <a:p>
            <a:r>
              <a:rPr lang="en-CA" b="0"/>
              <a:t>- </a:t>
            </a:r>
            <a:r>
              <a:rPr lang="en-CA" b="0" err="1"/>
              <a:t>Secteurs</a:t>
            </a:r>
            <a:r>
              <a:rPr lang="en-CA" b="0"/>
              <a:t> beaucoup </a:t>
            </a:r>
            <a:r>
              <a:rPr lang="en-CA" b="0" err="1"/>
              <a:t>en</a:t>
            </a:r>
            <a:r>
              <a:rPr lang="en-CA" b="0"/>
              <a:t> </a:t>
            </a:r>
            <a:r>
              <a:rPr lang="en-CA" b="0" err="1"/>
              <a:t>demande</a:t>
            </a:r>
            <a:r>
              <a:rPr lang="en-CA" b="0"/>
              <a:t>, </a:t>
            </a:r>
            <a:r>
              <a:rPr lang="en-CA" b="0" err="1"/>
              <a:t>intéressant</a:t>
            </a:r>
            <a:r>
              <a:rPr lang="en-CA" b="0"/>
              <a:t> que les </a:t>
            </a:r>
            <a:r>
              <a:rPr lang="en-CA" b="0" err="1"/>
              <a:t>élèves</a:t>
            </a:r>
            <a:r>
              <a:rPr lang="en-CA" b="0"/>
              <a:t> les </a:t>
            </a:r>
            <a:r>
              <a:rPr lang="en-CA" b="0" err="1"/>
              <a:t>découvrent</a:t>
            </a:r>
            <a:r>
              <a:rPr lang="en-CA" b="0"/>
              <a:t> – </a:t>
            </a:r>
            <a:r>
              <a:rPr lang="en-CA" b="0" err="1"/>
              <a:t>répondre</a:t>
            </a:r>
            <a:r>
              <a:rPr lang="en-CA" b="0"/>
              <a:t> au manque de main d’oeuvre </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24</a:t>
            </a:fld>
            <a:endParaRPr lang="fr-CA"/>
          </a:p>
        </p:txBody>
      </p:sp>
    </p:spTree>
    <p:extLst>
      <p:ext uri="{BB962C8B-B14F-4D97-AF65-F5344CB8AC3E}">
        <p14:creationId xmlns:p14="http://schemas.microsoft.com/office/powerpoint/2010/main" val="1053280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PAT</a:t>
            </a:r>
            <a:endParaRPr lang="en-CA" b="1"/>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25</a:t>
            </a:fld>
            <a:endParaRPr lang="fr-CA"/>
          </a:p>
        </p:txBody>
      </p:sp>
    </p:spTree>
    <p:extLst>
      <p:ext uri="{BB962C8B-B14F-4D97-AF65-F5344CB8AC3E}">
        <p14:creationId xmlns:p14="http://schemas.microsoft.com/office/powerpoint/2010/main" val="352003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2210"/>
            <a:r>
              <a:rPr lang="fr-CA" b="1"/>
              <a:t>MÉLISSA</a:t>
            </a:r>
          </a:p>
          <a:p>
            <a:endParaRPr lang="fr-CA"/>
          </a:p>
          <a:p>
            <a:r>
              <a:rPr lang="fr-CA"/>
              <a:t>Projet pilote vie-carrière : </a:t>
            </a:r>
          </a:p>
          <a:p>
            <a:pPr marL="294440" indent="-294440" algn="just">
              <a:lnSpc>
                <a:spcPct val="107000"/>
              </a:lnSpc>
              <a:spcAft>
                <a:spcPts val="824"/>
              </a:spcAft>
              <a:buFont typeface="Arial" panose="020B0604020202020204" pitchFamily="34" charset="0"/>
              <a:buChar char="•"/>
            </a:pPr>
            <a:r>
              <a:rPr lang="fr-CA" sz="1800" kern="100">
                <a:latin typeface="Century Gothic" panose="020B0502020202020204" pitchFamily="34" charset="0"/>
                <a:ea typeface="Calibri" panose="020F0502020204030204" pitchFamily="34" charset="0"/>
                <a:cs typeface="Times New Roman" panose="02020603050405020304" pitchFamily="18" charset="0"/>
              </a:rPr>
              <a:t>À travers ces vendredis on retrouve donc divers apprentissages expérientiels : présentation, visites, projets pédagogiques, stage d’explorations, etc.</a:t>
            </a:r>
            <a:endParaRPr lang="fr-CA" sz="1800" kern="100">
              <a:latin typeface="Calibri" panose="020F0502020204030204" pitchFamily="34" charset="0"/>
              <a:ea typeface="Calibri" panose="020F0502020204030204" pitchFamily="34" charset="0"/>
              <a:cs typeface="Times New Roman" panose="02020603050405020304" pitchFamily="18" charset="0"/>
            </a:endParaRPr>
          </a:p>
          <a:p>
            <a:pPr marL="294440" indent="-294440" algn="just">
              <a:lnSpc>
                <a:spcPct val="107000"/>
              </a:lnSpc>
              <a:spcAft>
                <a:spcPts val="824"/>
              </a:spcAft>
              <a:buFont typeface="Arial" panose="020B0604020202020204" pitchFamily="34" charset="0"/>
              <a:buChar char="•"/>
            </a:pPr>
            <a:r>
              <a:rPr lang="fr-CA" sz="1800" kern="100">
                <a:latin typeface="Century Gothic" panose="020B0502020202020204" pitchFamily="34" charset="0"/>
                <a:ea typeface="Calibri" panose="020F0502020204030204" pitchFamily="34" charset="0"/>
                <a:cs typeface="Times New Roman" panose="02020603050405020304" pitchFamily="18" charset="0"/>
              </a:rPr>
              <a:t>Chaque équipe doit aussi s’assurer du avant, pendant et après.</a:t>
            </a:r>
          </a:p>
          <a:p>
            <a:pPr marL="294440" indent="-294440" algn="just">
              <a:lnSpc>
                <a:spcPct val="107000"/>
              </a:lnSpc>
              <a:spcAft>
                <a:spcPts val="824"/>
              </a:spcAft>
              <a:buFont typeface="Arial" panose="020B0604020202020204" pitchFamily="34" charset="0"/>
              <a:buChar char="•"/>
            </a:pPr>
            <a:r>
              <a:rPr lang="fr-CA" sz="1800" kern="100" err="1">
                <a:latin typeface="Century Gothic" panose="020B0502020202020204" pitchFamily="34" charset="0"/>
                <a:ea typeface="Calibri" panose="020F0502020204030204" pitchFamily="34" charset="0"/>
                <a:cs typeface="Times New Roman" panose="02020603050405020304" pitchFamily="18" charset="0"/>
              </a:rPr>
              <a:t>Porfolio</a:t>
            </a:r>
            <a:r>
              <a:rPr lang="fr-CA" sz="1800" kern="100">
                <a:latin typeface="Century Gothic" panose="020B0502020202020204" pitchFamily="34" charset="0"/>
                <a:ea typeface="Calibri" panose="020F0502020204030204" pitchFamily="34" charset="0"/>
                <a:cs typeface="Times New Roman" panose="02020603050405020304" pitchFamily="18" charset="0"/>
              </a:rPr>
              <a:t> </a:t>
            </a:r>
            <a:r>
              <a:rPr lang="fr-CA" sz="1800" kern="100" err="1">
                <a:latin typeface="Century Gothic" panose="020B0502020202020204" pitchFamily="34" charset="0"/>
                <a:ea typeface="Calibri" panose="020F0502020204030204" pitchFamily="34" charset="0"/>
                <a:cs typeface="Times New Roman" panose="02020603050405020304" pitchFamily="18" charset="0"/>
              </a:rPr>
              <a:t>myBlueprint</a:t>
            </a:r>
            <a:endParaRPr lang="fr-CA" sz="1800" kern="100">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26</a:t>
            </a:fld>
            <a:endParaRPr lang="fr-CA"/>
          </a:p>
        </p:txBody>
      </p:sp>
    </p:spTree>
    <p:extLst>
      <p:ext uri="{BB962C8B-B14F-4D97-AF65-F5344CB8AC3E}">
        <p14:creationId xmlns:p14="http://schemas.microsoft.com/office/powerpoint/2010/main" val="4219216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27</a:t>
            </a:fld>
            <a:endParaRPr lang="fr-CA"/>
          </a:p>
        </p:txBody>
      </p:sp>
    </p:spTree>
    <p:extLst>
      <p:ext uri="{BB962C8B-B14F-4D97-AF65-F5344CB8AC3E}">
        <p14:creationId xmlns:p14="http://schemas.microsoft.com/office/powerpoint/2010/main" val="273055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a:t>LISA</a:t>
            </a:r>
          </a:p>
          <a:p>
            <a:endParaRPr lang="fr-CA" b="1" i="0"/>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3</a:t>
            </a:fld>
            <a:endParaRPr lang="fr-CA"/>
          </a:p>
        </p:txBody>
      </p:sp>
    </p:spTree>
    <p:extLst>
      <p:ext uri="{BB962C8B-B14F-4D97-AF65-F5344CB8AC3E}">
        <p14:creationId xmlns:p14="http://schemas.microsoft.com/office/powerpoint/2010/main" val="3022837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PAT</a:t>
            </a:r>
          </a:p>
          <a:p>
            <a:endParaRPr lang="fr-CA" b="1"/>
          </a:p>
          <a:p>
            <a:r>
              <a:rPr lang="fr-CA" b="1"/>
              <a:t>Objectif 1:  </a:t>
            </a:r>
            <a:r>
              <a:rPr lang="fr-CA"/>
              <a:t>Faire le lien avec l’objectif 1</a:t>
            </a:r>
          </a:p>
          <a:p>
            <a:r>
              <a:rPr lang="fr-FR"/>
              <a:t>Un des moyens clés d’améliorer l’engagement et l’expérience éducative de l’élève est de lui donner des occasions de vivre des apprentissages expérientiels.  </a:t>
            </a:r>
          </a:p>
          <a:p>
            <a:r>
              <a:rPr lang="fr-FR"/>
              <a:t>Ces expériences concrètes et authentiques permettent à chaque élève de développer ses compétences et de construire son projet de vie et de carrière. </a:t>
            </a:r>
          </a:p>
          <a:p>
            <a:endParaRPr lang="fr-CA"/>
          </a:p>
          <a:p>
            <a:r>
              <a:rPr lang="fr-CA"/>
              <a:t>L’apprentissage expérientiel permet « d’Allumez l’Étincelle » et de construire le projet de vie et de carrière de l’élève.</a:t>
            </a:r>
          </a:p>
          <a:p>
            <a:pPr marL="294440" indent="-294440">
              <a:buFont typeface="Wingdings" panose="05000000000000000000" pitchFamily="2" charset="2"/>
              <a:buChar char="Ø"/>
            </a:pPr>
            <a:r>
              <a:rPr lang="fr-CA"/>
              <a:t>Comment nous sommes arrivées à privilégier les AE dans nos écoles</a:t>
            </a:r>
          </a:p>
          <a:p>
            <a:pPr marL="294440" indent="-294440">
              <a:buFont typeface="Wingdings" panose="05000000000000000000" pitchFamily="2" charset="2"/>
              <a:buChar char="Ø"/>
            </a:pPr>
            <a:r>
              <a:rPr lang="fr-CA"/>
              <a:t>Beaucoup de projets dans les écoles dans les dernières années permettant </a:t>
            </a:r>
            <a:r>
              <a:rPr lang="fr-CA" b="1"/>
              <a:t>la découverte de soi et l’exploration de carrière</a:t>
            </a:r>
          </a:p>
          <a:p>
            <a:pPr marL="294440" indent="-294440">
              <a:buFont typeface="Wingdings" panose="05000000000000000000" pitchFamily="2" charset="2"/>
              <a:buChar char="Ø"/>
            </a:pPr>
            <a:r>
              <a:rPr lang="fr-CA" b="1"/>
              <a:t>Collaboration avec la communauté:</a:t>
            </a:r>
            <a:r>
              <a:rPr lang="fr-CA"/>
              <a:t>  Les écoles réalisent l’importance d’inclure la communauté pour améliorer l’expérience éducative des élèves et rendre ces expériences plus signifiantes et authentiques pour les élèves </a:t>
            </a:r>
          </a:p>
          <a:p>
            <a:pPr marL="294440" indent="-294440">
              <a:buFont typeface="Wingdings" panose="05000000000000000000" pitchFamily="2" charset="2"/>
              <a:buChar char="Ø"/>
            </a:pPr>
            <a:r>
              <a:rPr lang="fr-CA"/>
              <a:t>Les entreprises et les organismes de notre province sont des partenaires indispensables au système scolaire, surtout en ce qui a trait aux possibilités d’apprentissages expérientiels.</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4</a:t>
            </a:fld>
            <a:endParaRPr lang="fr-CA"/>
          </a:p>
        </p:txBody>
      </p:sp>
    </p:spTree>
    <p:extLst>
      <p:ext uri="{BB962C8B-B14F-4D97-AF65-F5344CB8AC3E}">
        <p14:creationId xmlns:p14="http://schemas.microsoft.com/office/powerpoint/2010/main" val="818382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42210">
              <a:defRPr/>
            </a:pPr>
            <a:r>
              <a:rPr lang="fr-CA" b="1"/>
              <a:t>LISA</a:t>
            </a:r>
          </a:p>
          <a:p>
            <a:endParaRPr lang="fr-CA">
              <a:hlinkClick r:id="rId3"/>
            </a:endParaRPr>
          </a:p>
          <a:p>
            <a:r>
              <a:rPr lang="fr-CA">
                <a:hlinkClick r:id="rId3"/>
              </a:rPr>
              <a:t>Menti lien QR</a:t>
            </a:r>
          </a:p>
          <a:p>
            <a:endParaRPr lang="fr-CA">
              <a:hlinkClick r:id="rId3"/>
            </a:endParaRPr>
          </a:p>
          <a:p>
            <a:r>
              <a:rPr lang="fr-CA">
                <a:hlinkClick r:id="rId3"/>
              </a:rPr>
              <a:t>Les 5 meilleurs outils pour créer des nuages de mots - Codeur Blog</a:t>
            </a:r>
            <a:endParaRPr lang="fr-CA"/>
          </a:p>
          <a:p>
            <a:r>
              <a:rPr lang="fr-CA"/>
              <a:t>Ou on peut utiliser Menti et il y a cette option (Chantal Bergeron)</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5</a:t>
            </a:fld>
            <a:endParaRPr lang="fr-CA"/>
          </a:p>
        </p:txBody>
      </p:sp>
    </p:spTree>
    <p:extLst>
      <p:ext uri="{BB962C8B-B14F-4D97-AF65-F5344CB8AC3E}">
        <p14:creationId xmlns:p14="http://schemas.microsoft.com/office/powerpoint/2010/main" val="3406389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a:t>ANNE</a:t>
            </a:r>
          </a:p>
          <a:p>
            <a:endParaRPr lang="fr-CA" b="1" i="0"/>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6</a:t>
            </a:fld>
            <a:endParaRPr lang="fr-CA"/>
          </a:p>
        </p:txBody>
      </p:sp>
    </p:spTree>
    <p:extLst>
      <p:ext uri="{BB962C8B-B14F-4D97-AF65-F5344CB8AC3E}">
        <p14:creationId xmlns:p14="http://schemas.microsoft.com/office/powerpoint/2010/main" val="2294204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LISA</a:t>
            </a:r>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7</a:t>
            </a:fld>
            <a:endParaRPr lang="fr-CA"/>
          </a:p>
        </p:txBody>
      </p:sp>
    </p:spTree>
    <p:extLst>
      <p:ext uri="{BB962C8B-B14F-4D97-AF65-F5344CB8AC3E}">
        <p14:creationId xmlns:p14="http://schemas.microsoft.com/office/powerpoint/2010/main" val="1283766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MÉLISSA</a:t>
            </a:r>
          </a:p>
          <a:p>
            <a:endParaRPr lang="fr-CA" b="1"/>
          </a:p>
          <a:p>
            <a:endParaRPr lang="fr-CA" b="1"/>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8</a:t>
            </a:fld>
            <a:endParaRPr lang="fr-CA"/>
          </a:p>
        </p:txBody>
      </p:sp>
    </p:spTree>
    <p:extLst>
      <p:ext uri="{BB962C8B-B14F-4D97-AF65-F5344CB8AC3E}">
        <p14:creationId xmlns:p14="http://schemas.microsoft.com/office/powerpoint/2010/main" val="1367281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MÉLISSA</a:t>
            </a:r>
          </a:p>
          <a:p>
            <a:endParaRPr lang="fr-CA" b="1"/>
          </a:p>
          <a:p>
            <a:r>
              <a:rPr lang="fr-CA" sz="1800">
                <a:latin typeface="Calibri" panose="020F0502020204030204" pitchFamily="34" charset="0"/>
                <a:ea typeface="Calibri" panose="020F0502020204030204" pitchFamily="34" charset="0"/>
              </a:rPr>
              <a:t>Nous avons fait la visite du </a:t>
            </a:r>
            <a:r>
              <a:rPr lang="fr-CA" sz="1800" err="1">
                <a:latin typeface="Calibri" panose="020F0502020204030204" pitchFamily="34" charset="0"/>
                <a:ea typeface="Calibri" panose="020F0502020204030204" pitchFamily="34" charset="0"/>
              </a:rPr>
              <a:t>Cielo</a:t>
            </a:r>
            <a:r>
              <a:rPr lang="fr-CA" sz="1800">
                <a:latin typeface="Calibri" panose="020F0502020204030204" pitchFamily="34" charset="0"/>
                <a:ea typeface="Calibri" panose="020F0502020204030204" pitchFamily="34" charset="0"/>
              </a:rPr>
              <a:t> </a:t>
            </a:r>
            <a:r>
              <a:rPr lang="fr-CA" sz="1800" err="1">
                <a:latin typeface="Calibri" panose="020F0502020204030204" pitchFamily="34" charset="0"/>
                <a:ea typeface="Calibri" panose="020F0502020204030204" pitchFamily="34" charset="0"/>
              </a:rPr>
              <a:t>Glamping</a:t>
            </a:r>
            <a:r>
              <a:rPr lang="fr-CA" sz="1800">
                <a:latin typeface="Calibri" panose="020F0502020204030204" pitchFamily="34" charset="0"/>
                <a:ea typeface="Calibri" panose="020F0502020204030204" pitchFamily="34" charset="0"/>
              </a:rPr>
              <a:t> avec une classe d’Enjeux, Patrick Gauvin, le co-propriétaire, a pu partager son parcours fort intéressant ainsi que les raisons pour lesquelles ils ont ouvert cette entreprise. Ils ont également eu droit à une dégustation des produits locaux. </a:t>
            </a:r>
          </a:p>
          <a:p>
            <a:pPr marL="294440" indent="-294440">
              <a:buFontTx/>
              <a:buChar char="-"/>
            </a:pPr>
            <a:r>
              <a:rPr lang="fr-CA" sz="1800">
                <a:latin typeface="Calibri" panose="020F0502020204030204" pitchFamily="34" charset="0"/>
                <a:ea typeface="Calibri" panose="020F0502020204030204" pitchFamily="34" charset="0"/>
              </a:rPr>
              <a:t>Présentation</a:t>
            </a:r>
          </a:p>
          <a:p>
            <a:pPr marL="294440" indent="-294440">
              <a:buFontTx/>
              <a:buChar char="-"/>
            </a:pPr>
            <a:r>
              <a:rPr lang="fr-CA" sz="1800">
                <a:latin typeface="Calibri" panose="020F0502020204030204" pitchFamily="34" charset="0"/>
                <a:ea typeface="Calibri" panose="020F0502020204030204" pitchFamily="34" charset="0"/>
              </a:rPr>
              <a:t>Discussion</a:t>
            </a:r>
          </a:p>
          <a:p>
            <a:pPr marL="294440" indent="-294440">
              <a:buFontTx/>
              <a:buChar char="-"/>
            </a:pPr>
            <a:r>
              <a:rPr lang="fr-CA" sz="1800">
                <a:latin typeface="Calibri" panose="020F0502020204030204" pitchFamily="34" charset="0"/>
                <a:ea typeface="Calibri" panose="020F0502020204030204" pitchFamily="34" charset="0"/>
              </a:rPr>
              <a:t>Dégustation</a:t>
            </a:r>
          </a:p>
          <a:p>
            <a:pPr marL="294440" indent="-294440">
              <a:buFontTx/>
              <a:buChar char="-"/>
            </a:pPr>
            <a:r>
              <a:rPr lang="fr-CA" sz="1800">
                <a:latin typeface="Calibri" panose="020F0502020204030204" pitchFamily="34" charset="0"/>
                <a:ea typeface="Calibri" panose="020F0502020204030204" pitchFamily="34" charset="0"/>
              </a:rPr>
              <a:t>Réflexion</a:t>
            </a:r>
          </a:p>
          <a:p>
            <a:r>
              <a:rPr lang="fr-CA" sz="1800">
                <a:latin typeface="Calibri" panose="020F0502020204030204" pitchFamily="34" charset="0"/>
                <a:ea typeface="Calibri" panose="020F0502020204030204" pitchFamily="34" charset="0"/>
              </a:rPr>
              <a:t> </a:t>
            </a:r>
          </a:p>
          <a:p>
            <a:endParaRPr lang="fr-CA" b="1"/>
          </a:p>
          <a:p>
            <a:endParaRPr lang="fr-CA" b="1"/>
          </a:p>
        </p:txBody>
      </p:sp>
      <p:sp>
        <p:nvSpPr>
          <p:cNvPr id="4" name="Espace réservé du numéro de diapositive 3"/>
          <p:cNvSpPr>
            <a:spLocks noGrp="1"/>
          </p:cNvSpPr>
          <p:nvPr>
            <p:ph type="sldNum" sz="quarter" idx="5"/>
          </p:nvPr>
        </p:nvSpPr>
        <p:spPr/>
        <p:txBody>
          <a:bodyPr/>
          <a:lstStyle/>
          <a:p>
            <a:fld id="{4FD3B74B-8E0F-4A28-A7A0-A24C9D24D74C}" type="slidenum">
              <a:rPr lang="fr-CA" smtClean="0"/>
              <a:t>9</a:t>
            </a:fld>
            <a:endParaRPr lang="fr-CA"/>
          </a:p>
        </p:txBody>
      </p:sp>
    </p:spTree>
    <p:extLst>
      <p:ext uri="{BB962C8B-B14F-4D97-AF65-F5344CB8AC3E}">
        <p14:creationId xmlns:p14="http://schemas.microsoft.com/office/powerpoint/2010/main" val="3996793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05209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372E28-2E60-4861-A47F-D00259A3729D}" type="datetimeFigureOut">
              <a:rPr lang="en-CA" smtClean="0"/>
              <a:t>2024-10-08</a:t>
            </a:fld>
            <a:endParaRPr lang="en-CA"/>
          </a:p>
        </p:txBody>
      </p:sp>
      <p:sp>
        <p:nvSpPr>
          <p:cNvPr id="3" name="Footer Placeholder 2"/>
          <p:cNvSpPr>
            <a:spLocks noGrp="1"/>
          </p:cNvSpPr>
          <p:nvPr>
            <p:ph type="ftr" sz="quarter" idx="11"/>
          </p:nvPr>
        </p:nvSpPr>
        <p:spPr/>
        <p:txBody>
          <a:bodyPr/>
          <a:lstStyle/>
          <a:p>
            <a:endParaRPr lang="en-CA"/>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595BA7F-6531-4F6E-B3FA-76E2236EBE5A}" type="slidenum">
              <a:rPr lang="en-CA" smtClean="0"/>
              <a:t>‹#›</a:t>
            </a:fld>
            <a:endParaRPr lang="en-CA"/>
          </a:p>
        </p:txBody>
      </p:sp>
    </p:spTree>
    <p:extLst>
      <p:ext uri="{BB962C8B-B14F-4D97-AF65-F5344CB8AC3E}">
        <p14:creationId xmlns:p14="http://schemas.microsoft.com/office/powerpoint/2010/main" val="136355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fr-FR"/>
              <a:t>Modifiez le style du titre</a:t>
            </a:r>
            <a:endParaRPr lang="en-US"/>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8372E28-2E60-4861-A47F-D00259A3729D}" type="datetimeFigureOut">
              <a:rPr lang="en-CA" smtClean="0"/>
              <a:t>2024-10-08</a:t>
            </a:fld>
            <a:endParaRPr lang="en-CA"/>
          </a:p>
        </p:txBody>
      </p:sp>
      <p:sp>
        <p:nvSpPr>
          <p:cNvPr id="6" name="Footer Placeholder 5"/>
          <p:cNvSpPr>
            <a:spLocks noGrp="1"/>
          </p:cNvSpPr>
          <p:nvPr>
            <p:ph type="ftr" sz="quarter" idx="11"/>
          </p:nvPr>
        </p:nvSpPr>
        <p:spPr/>
        <p:txBody>
          <a:bodyPr/>
          <a:lstStyle/>
          <a:p>
            <a:endParaRPr lang="en-CA"/>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595BA7F-6531-4F6E-B3FA-76E2236EBE5A}" type="slidenum">
              <a:rPr lang="en-CA" smtClean="0"/>
              <a:t>‹#›</a:t>
            </a:fld>
            <a:endParaRPr lang="en-CA"/>
          </a:p>
        </p:txBody>
      </p:sp>
    </p:spTree>
    <p:extLst>
      <p:ext uri="{BB962C8B-B14F-4D97-AF65-F5344CB8AC3E}">
        <p14:creationId xmlns:p14="http://schemas.microsoft.com/office/powerpoint/2010/main" val="3278507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fr-FR"/>
              <a:t>Modifiez le style du titre</a:t>
            </a:r>
            <a:endParaRPr lang="en-US"/>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fr-FR"/>
              <a:t>Cliquez sur l'icône pour ajouter une image</a:t>
            </a:r>
            <a:endParaRPr lang="en-US"/>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8372E28-2E60-4861-A47F-D00259A3729D}" type="datetimeFigureOut">
              <a:rPr lang="en-CA" smtClean="0"/>
              <a:t>2024-10-08</a:t>
            </a:fld>
            <a:endParaRPr lang="en-CA"/>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595BA7F-6531-4F6E-B3FA-76E2236EBE5A}" type="slidenum">
              <a:rPr lang="en-CA" smtClean="0"/>
              <a:t>‹#›</a:t>
            </a:fld>
            <a:endParaRPr lang="en-CA"/>
          </a:p>
        </p:txBody>
      </p:sp>
    </p:spTree>
    <p:extLst>
      <p:ext uri="{BB962C8B-B14F-4D97-AF65-F5344CB8AC3E}">
        <p14:creationId xmlns:p14="http://schemas.microsoft.com/office/powerpoint/2010/main" val="642730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fr-FR"/>
              <a:t>Modifiez le style du titre</a:t>
            </a:r>
            <a:endParaRPr lang="en-US"/>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6DFF08F-DC6B-4601-B491-B0F83F6DD2DA}"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914706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fr-FR"/>
              <a:t>Modifiez le style du titre</a:t>
            </a:r>
            <a:endParaRPr lang="en-US"/>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6DFF08F-DC6B-4601-B491-B0F83F6DD2DA}"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484748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fr-FR"/>
              <a:t>Modifiez le style du titre</a:t>
            </a:r>
            <a:endParaRPr lang="en-US"/>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0786BE5-D2A3-4BF0-8B30-D7403E61B3DC}" type="datetimeFigureOut">
              <a:rPr lang="en-US" smtClean="0"/>
              <a:t>10/8/2024</a:t>
            </a:fld>
            <a:endParaRPr lang="en-US"/>
          </a:p>
        </p:txBody>
      </p:sp>
      <p:sp>
        <p:nvSpPr>
          <p:cNvPr id="5" name="Footer Placeholder 4"/>
          <p:cNvSpPr>
            <a:spLocks noGrp="1"/>
          </p:cNvSpPr>
          <p:nvPr>
            <p:ph type="ftr" sz="quarter" idx="11"/>
          </p:nvPr>
        </p:nvSpPr>
        <p:spPr/>
        <p:txBody>
          <a:bodyPr/>
          <a:lstStyle/>
          <a:p>
            <a:r>
              <a:rPr lang="en-US"/>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528724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fr-FR"/>
              <a:t>Modifiez le style du titre</a:t>
            </a:r>
            <a:endParaRPr lang="en-US"/>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6DFF08F-DC6B-4601-B491-B0F83F6DD2DA}"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131383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a:t>Modifiez le style du titre</a:t>
            </a:r>
            <a:endParaRPr lang="en-US"/>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6DFF08F-DC6B-4601-B491-B0F83F6DD2DA}" type="datetimeFigureOut">
              <a:rPr lang="en-US" smtClean="0"/>
              <a:pPr/>
              <a:t>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4155534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a:t>Modifiez le style du titre</a:t>
            </a:r>
            <a:endParaRPr lang="en-US"/>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6DFF08F-DC6B-4601-B491-B0F83F6DD2DA}" type="datetimeFigureOut">
              <a:rPr lang="en-US" smtClean="0"/>
              <a:pPr/>
              <a:t>10/8/2024</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4095645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fr-FR"/>
              <a:t>Modifiez le style du titre</a:t>
            </a:r>
            <a:endParaRPr lang="en-US"/>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a:off x="10695439" y="6391838"/>
            <a:ext cx="990599" cy="304799"/>
          </a:xfrm>
        </p:spPr>
        <p:txBody>
          <a:bodyPr/>
          <a:lstStyle/>
          <a:p>
            <a:fld id="{38372E28-2E60-4861-A47F-D00259A3729D}" type="datetimeFigureOut">
              <a:rPr lang="en-CA" smtClean="0"/>
              <a:t>2024-10-08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595BA7F-6531-4F6E-B3FA-76E2236EBE5A}" type="slidenum">
              <a:rPr lang="en-CA" smtClean="0"/>
              <a:t>‹#›</a:t>
            </a:fld>
            <a:endParaRPr lang="en-CA"/>
          </a:p>
        </p:txBody>
      </p:sp>
    </p:spTree>
    <p:extLst>
      <p:ext uri="{BB962C8B-B14F-4D97-AF65-F5344CB8AC3E}">
        <p14:creationId xmlns:p14="http://schemas.microsoft.com/office/powerpoint/2010/main" val="675202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fr-FR"/>
              <a:t>Modifiez le style du titre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a:t>Modifiez le style des sous-titres du masque</a:t>
            </a:r>
            <a:endParaRPr lang="en-US"/>
          </a:p>
        </p:txBody>
      </p:sp>
    </p:spTree>
    <p:extLst>
      <p:ext uri="{BB962C8B-B14F-4D97-AF65-F5344CB8AC3E}">
        <p14:creationId xmlns:p14="http://schemas.microsoft.com/office/powerpoint/2010/main" val="79262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fr-FR"/>
              <a:t>Modifiez le style du titre</a:t>
            </a:r>
            <a:endParaRPr lang="en-US"/>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a:off x="10653104" y="6391838"/>
            <a:ext cx="992135" cy="304799"/>
          </a:xfrm>
        </p:spPr>
        <p:txBody>
          <a:bodyPr/>
          <a:lstStyle/>
          <a:p>
            <a:fld id="{38372E28-2E60-4861-A47F-D00259A3729D}" type="datetimeFigureOut">
              <a:rPr lang="en-CA" smtClean="0"/>
              <a:t>2024-10-08</a:t>
            </a:fld>
            <a:endParaRPr lang="en-CA"/>
          </a:p>
        </p:txBody>
      </p:sp>
      <p:sp>
        <p:nvSpPr>
          <p:cNvPr id="5" name="Footer Placeholder 4"/>
          <p:cNvSpPr>
            <a:spLocks noGrp="1"/>
          </p:cNvSpPr>
          <p:nvPr>
            <p:ph type="ftr" sz="quarter" idx="11"/>
          </p:nvPr>
        </p:nvSpPr>
        <p:spPr/>
        <p:txBody>
          <a:bodyPr/>
          <a:lstStyle/>
          <a:p>
            <a:endParaRPr lang="en-CA"/>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595BA7F-6531-4F6E-B3FA-76E2236EBE5A}" type="slidenum">
              <a:rPr lang="en-CA" smtClean="0"/>
              <a:t>‹#›</a:t>
            </a:fld>
            <a:endParaRPr lang="en-CA"/>
          </a:p>
        </p:txBody>
      </p:sp>
    </p:spTree>
    <p:extLst>
      <p:ext uri="{BB962C8B-B14F-4D97-AF65-F5344CB8AC3E}">
        <p14:creationId xmlns:p14="http://schemas.microsoft.com/office/powerpoint/2010/main" val="877195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17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fr-FR"/>
              <a:t>Modifiez le style du titre</a:t>
            </a:r>
            <a:endParaRPr lang="en-US"/>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38372E28-2E60-4861-A47F-D00259A3729D}" type="datetimeFigureOut">
              <a:rPr lang="en-CA" smtClean="0"/>
              <a:t>2024-10-08</a:t>
            </a:fld>
            <a:endParaRPr lang="en-CA"/>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CA"/>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4595BA7F-6531-4F6E-B3FA-76E2236EBE5A}" type="slidenum">
              <a:rPr lang="en-CA" smtClean="0"/>
              <a:t>‹#›</a:t>
            </a:fld>
            <a:endParaRPr lang="en-CA"/>
          </a:p>
        </p:txBody>
      </p:sp>
    </p:spTree>
    <p:extLst>
      <p:ext uri="{BB962C8B-B14F-4D97-AF65-F5344CB8AC3E}">
        <p14:creationId xmlns:p14="http://schemas.microsoft.com/office/powerpoint/2010/main" val="273777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a:xfrm>
            <a:off x="1154954" y="2603500"/>
            <a:ext cx="8825659" cy="34163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38372E28-2E60-4861-A47F-D00259A3729D}" type="datetimeFigureOut">
              <a:rPr lang="en-CA" smtClean="0"/>
              <a:t>2024-10-08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595BA7F-6531-4F6E-B3FA-76E2236EBE5A}" type="slidenum">
              <a:rPr lang="en-CA" smtClean="0"/>
              <a:t>‹#›</a:t>
            </a:fld>
            <a:endParaRPr lang="en-CA"/>
          </a:p>
        </p:txBody>
      </p:sp>
    </p:spTree>
    <p:extLst>
      <p:ext uri="{BB962C8B-B14F-4D97-AF65-F5344CB8AC3E}">
        <p14:creationId xmlns:p14="http://schemas.microsoft.com/office/powerpoint/2010/main" val="427076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fr-FR"/>
              <a:t>Modifiez le style du titre</a:t>
            </a:r>
            <a:endParaRPr lang="en-US"/>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8372E28-2E60-4861-A47F-D00259A3729D}" type="datetimeFigureOut">
              <a:rPr lang="en-CA" smtClean="0"/>
              <a:t>2024-10-08</a:t>
            </a:fld>
            <a:endParaRPr lang="en-CA"/>
          </a:p>
        </p:txBody>
      </p:sp>
      <p:sp>
        <p:nvSpPr>
          <p:cNvPr id="5" name="Footer Placeholder 4"/>
          <p:cNvSpPr>
            <a:spLocks noGrp="1"/>
          </p:cNvSpPr>
          <p:nvPr>
            <p:ph type="ftr" sz="quarter" idx="11"/>
          </p:nvPr>
        </p:nvSpPr>
        <p:spPr/>
        <p:txBody>
          <a:bodyPr/>
          <a:lstStyle/>
          <a:p>
            <a:endParaRPr lang="en-CA"/>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595BA7F-6531-4F6E-B3FA-76E2236EBE5A}" type="slidenum">
              <a:rPr lang="en-CA" smtClean="0"/>
              <a:t>‹#›</a:t>
            </a:fld>
            <a:endParaRPr lang="en-CA"/>
          </a:p>
        </p:txBody>
      </p:sp>
    </p:spTree>
    <p:extLst>
      <p:ext uri="{BB962C8B-B14F-4D97-AF65-F5344CB8AC3E}">
        <p14:creationId xmlns:p14="http://schemas.microsoft.com/office/powerpoint/2010/main" val="2581795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1154954" y="2603500"/>
            <a:ext cx="4825158" cy="3416301"/>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208712" y="2603500"/>
            <a:ext cx="4825159" cy="341630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38372E28-2E60-4861-A47F-D00259A3729D}" type="datetimeFigureOut">
              <a:rPr lang="en-CA" smtClean="0"/>
              <a:t>2024-10-08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595BA7F-6531-4F6E-B3FA-76E2236EBE5A}" type="slidenum">
              <a:rPr lang="en-CA" smtClean="0"/>
              <a:t>‹#›</a:t>
            </a:fld>
            <a:endParaRPr lang="en-CA"/>
          </a:p>
        </p:txBody>
      </p:sp>
    </p:spTree>
    <p:extLst>
      <p:ext uri="{BB962C8B-B14F-4D97-AF65-F5344CB8AC3E}">
        <p14:creationId xmlns:p14="http://schemas.microsoft.com/office/powerpoint/2010/main" val="3230993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38372E28-2E60-4861-A47F-D00259A3729D}" type="datetimeFigureOut">
              <a:rPr lang="en-CA" smtClean="0"/>
              <a:t>2024-10-08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595BA7F-6531-4F6E-B3FA-76E2236EBE5A}" type="slidenum">
              <a:rPr lang="en-CA" smtClean="0"/>
              <a:t>‹#›</a:t>
            </a:fld>
            <a:endParaRPr lang="en-CA"/>
          </a:p>
        </p:txBody>
      </p:sp>
    </p:spTree>
    <p:extLst>
      <p:ext uri="{BB962C8B-B14F-4D97-AF65-F5344CB8AC3E}">
        <p14:creationId xmlns:p14="http://schemas.microsoft.com/office/powerpoint/2010/main" val="457418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fr-FR"/>
              <a:t>Modifiez le style du titre</a:t>
            </a:r>
            <a:endParaRPr lang="en-US"/>
          </a:p>
        </p:txBody>
      </p:sp>
      <p:sp>
        <p:nvSpPr>
          <p:cNvPr id="3" name="Date Placeholder 2"/>
          <p:cNvSpPr>
            <a:spLocks noGrp="1"/>
          </p:cNvSpPr>
          <p:nvPr>
            <p:ph type="dt" sz="half" idx="10"/>
          </p:nvPr>
        </p:nvSpPr>
        <p:spPr/>
        <p:txBody>
          <a:bodyPr/>
          <a:lstStyle/>
          <a:p>
            <a:fld id="{38372E28-2E60-4861-A47F-D00259A3729D}" type="datetimeFigureOut">
              <a:rPr lang="en-CA" smtClean="0"/>
              <a:t>2024-10-08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595BA7F-6531-4F6E-B3FA-76E2236EBE5A}" type="slidenum">
              <a:rPr lang="en-CA" smtClean="0"/>
              <a:t>‹#›</a:t>
            </a:fld>
            <a:endParaRPr lang="en-CA"/>
          </a:p>
        </p:txBody>
      </p:sp>
    </p:spTree>
    <p:extLst>
      <p:ext uri="{BB962C8B-B14F-4D97-AF65-F5344CB8AC3E}">
        <p14:creationId xmlns:p14="http://schemas.microsoft.com/office/powerpoint/2010/main" val="23061750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image" Target="../media/image2.jpeg"/><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12037 diapo2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 y="0"/>
            <a:ext cx="12181172" cy="6858000"/>
          </a:xfrm>
          <a:prstGeom prst="rect">
            <a:avLst/>
          </a:prstGeom>
        </p:spPr>
      </p:pic>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609600" y="1600206"/>
            <a:ext cx="10972800" cy="452543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95027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fr-FR"/>
              <a:t>Modifiez le style du titre</a:t>
            </a:r>
            <a:endParaRPr lang="en-US"/>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10/8/2024</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60563486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jpe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jpeg"/><Relationship Id="rId7"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image" Target="../media/image2.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3.jpe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2.jpeg"/><Relationship Id="rId7" Type="http://schemas.openxmlformats.org/officeDocument/2006/relationships/hyperlink" Target="https://www.emploisnb.ca/"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hyperlink" Target="https://myblueprint.ca/" TargetMode="External"/><Relationship Id="rId5" Type="http://schemas.openxmlformats.org/officeDocument/2006/relationships/hyperlink" Target="https://www2.gnb.ca/content/dam/gnb/Departments/ed/pdf/K12/policies-politiques/f/307F.pdf" TargetMode="External"/><Relationship Id="rId4" Type="http://schemas.openxmlformats.org/officeDocument/2006/relationships/hyperlink" Target="https://allumezletincelle.c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1.jpe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BF98AF7-8765-4E75-68D5-E985D1DF4EF4}"/>
              </a:ext>
            </a:extLst>
          </p:cNvPr>
          <p:cNvPicPr>
            <a:picLocks noChangeAspect="1"/>
          </p:cNvPicPr>
          <p:nvPr/>
        </p:nvPicPr>
        <p:blipFill>
          <a:blip r:embed="rId3"/>
          <a:stretch>
            <a:fillRect/>
          </a:stretch>
        </p:blipFill>
        <p:spPr>
          <a:xfrm>
            <a:off x="1" y="1"/>
            <a:ext cx="12192000" cy="4380444"/>
          </a:xfrm>
          <a:prstGeom prst="rect">
            <a:avLst/>
          </a:prstGeom>
        </p:spPr>
      </p:pic>
      <p:pic>
        <p:nvPicPr>
          <p:cNvPr id="13" name="Espace réservé du contenu 12">
            <a:extLst>
              <a:ext uri="{FF2B5EF4-FFF2-40B4-BE49-F238E27FC236}">
                <a16:creationId xmlns:a16="http://schemas.microsoft.com/office/drawing/2014/main" id="{36A1A966-FB46-44A9-7A28-D4E77D4AE278}"/>
              </a:ext>
            </a:extLst>
          </p:cNvPr>
          <p:cNvPicPr>
            <a:picLocks noGrp="1" noChangeAspect="1"/>
          </p:cNvPicPr>
          <p:nvPr>
            <p:ph idx="1"/>
          </p:nvPr>
        </p:nvPicPr>
        <p:blipFill>
          <a:blip r:embed="rId4"/>
          <a:stretch>
            <a:fillRect/>
          </a:stretch>
        </p:blipFill>
        <p:spPr>
          <a:xfrm>
            <a:off x="6998216" y="4126010"/>
            <a:ext cx="5193783" cy="2731990"/>
          </a:xfrm>
        </p:spPr>
      </p:pic>
      <p:pic>
        <p:nvPicPr>
          <p:cNvPr id="15" name="Image 14">
            <a:extLst>
              <a:ext uri="{FF2B5EF4-FFF2-40B4-BE49-F238E27FC236}">
                <a16:creationId xmlns:a16="http://schemas.microsoft.com/office/drawing/2014/main" id="{BCB0B13D-51DF-9C4A-CBC4-30053054C64D}"/>
              </a:ext>
            </a:extLst>
          </p:cNvPr>
          <p:cNvPicPr>
            <a:picLocks noChangeAspect="1"/>
          </p:cNvPicPr>
          <p:nvPr/>
        </p:nvPicPr>
        <p:blipFill>
          <a:blip r:embed="rId5"/>
          <a:stretch>
            <a:fillRect/>
          </a:stretch>
        </p:blipFill>
        <p:spPr>
          <a:xfrm>
            <a:off x="0" y="5894104"/>
            <a:ext cx="2106202" cy="884454"/>
          </a:xfrm>
          <a:prstGeom prst="rect">
            <a:avLst/>
          </a:prstGeom>
        </p:spPr>
      </p:pic>
      <p:pic>
        <p:nvPicPr>
          <p:cNvPr id="17" name="Image 16">
            <a:extLst>
              <a:ext uri="{FF2B5EF4-FFF2-40B4-BE49-F238E27FC236}">
                <a16:creationId xmlns:a16="http://schemas.microsoft.com/office/drawing/2014/main" id="{49A26052-AD07-DA2C-CC82-ECB44674F0BD}"/>
              </a:ext>
            </a:extLst>
          </p:cNvPr>
          <p:cNvPicPr>
            <a:picLocks noChangeAspect="1"/>
          </p:cNvPicPr>
          <p:nvPr/>
        </p:nvPicPr>
        <p:blipFill>
          <a:blip r:embed="rId6"/>
          <a:stretch>
            <a:fillRect/>
          </a:stretch>
        </p:blipFill>
        <p:spPr>
          <a:xfrm>
            <a:off x="2599741" y="5740652"/>
            <a:ext cx="1633590" cy="1117347"/>
          </a:xfrm>
          <a:prstGeom prst="rect">
            <a:avLst/>
          </a:prstGeom>
        </p:spPr>
      </p:pic>
      <p:pic>
        <p:nvPicPr>
          <p:cNvPr id="3" name="Image 2" descr="Une image contenant texte, Graphique, Police, logo&#10;&#10;Description générée automatiquement">
            <a:extLst>
              <a:ext uri="{FF2B5EF4-FFF2-40B4-BE49-F238E27FC236}">
                <a16:creationId xmlns:a16="http://schemas.microsoft.com/office/drawing/2014/main" id="{4DA856FF-A98E-6D6C-0A29-D46F043BA1F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26870" y="5694828"/>
            <a:ext cx="1676447" cy="1163172"/>
          </a:xfrm>
          <a:prstGeom prst="rect">
            <a:avLst/>
          </a:prstGeom>
        </p:spPr>
      </p:pic>
    </p:spTree>
    <p:extLst>
      <p:ext uri="{BB962C8B-B14F-4D97-AF65-F5344CB8AC3E}">
        <p14:creationId xmlns:p14="http://schemas.microsoft.com/office/powerpoint/2010/main" val="400691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29" name="Rectangle 8">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0" name="Freeform: Shape 10">
            <a:extLst>
              <a:ext uri="{FF2B5EF4-FFF2-40B4-BE49-F238E27FC236}">
                <a16:creationId xmlns:a16="http://schemas.microsoft.com/office/drawing/2014/main" id="{FD2669AB-35DB-41EC-BE9C-DA80B60A3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US"/>
          </a:p>
        </p:txBody>
      </p:sp>
      <p:sp>
        <p:nvSpPr>
          <p:cNvPr id="31"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1069"/>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32"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4924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2" name="Titre 1">
            <a:extLst>
              <a:ext uri="{FF2B5EF4-FFF2-40B4-BE49-F238E27FC236}">
                <a16:creationId xmlns:a16="http://schemas.microsoft.com/office/drawing/2014/main" id="{8ABDE3B0-3271-EC4B-01D2-768EEAD30531}"/>
              </a:ext>
            </a:extLst>
          </p:cNvPr>
          <p:cNvSpPr>
            <a:spLocks noGrp="1"/>
          </p:cNvSpPr>
          <p:nvPr>
            <p:ph type="title"/>
          </p:nvPr>
        </p:nvSpPr>
        <p:spPr>
          <a:xfrm>
            <a:off x="639098" y="718217"/>
            <a:ext cx="6554007" cy="1622322"/>
          </a:xfrm>
        </p:spPr>
        <p:txBody>
          <a:bodyPr>
            <a:noAutofit/>
          </a:bodyPr>
          <a:lstStyle/>
          <a:p>
            <a:r>
              <a:rPr lang="fr-CA" sz="3500" b="1">
                <a:solidFill>
                  <a:schemeClr val="tx1"/>
                </a:solidFill>
              </a:rPr>
              <a:t>Personnes clés de l’apprentissage expérientiel</a:t>
            </a:r>
            <a:endParaRPr lang="en-CA" sz="3500" b="1">
              <a:solidFill>
                <a:schemeClr val="tx1"/>
              </a:solidFill>
            </a:endParaRPr>
          </a:p>
        </p:txBody>
      </p:sp>
      <p:pic>
        <p:nvPicPr>
          <p:cNvPr id="4" name="Espace réservé du contenu 4">
            <a:extLst>
              <a:ext uri="{FF2B5EF4-FFF2-40B4-BE49-F238E27FC236}">
                <a16:creationId xmlns:a16="http://schemas.microsoft.com/office/drawing/2014/main" id="{DC1EC67A-4F73-3A7F-D6A3-4DE8E8AB40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18226" y="645106"/>
            <a:ext cx="4125317" cy="5585369"/>
          </a:xfrm>
          <a:prstGeom prst="rect">
            <a:avLst/>
          </a:prstGeom>
        </p:spPr>
      </p:pic>
      <p:sp>
        <p:nvSpPr>
          <p:cNvPr id="33" name="Rectangle 16">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Oval 18">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Oval 20">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Espace réservé du contenu 2">
            <a:extLst>
              <a:ext uri="{FF2B5EF4-FFF2-40B4-BE49-F238E27FC236}">
                <a16:creationId xmlns:a16="http://schemas.microsoft.com/office/drawing/2014/main" id="{12819889-8D4C-D4CE-9157-69AB7C1DAC40}"/>
              </a:ext>
            </a:extLst>
          </p:cNvPr>
          <p:cNvSpPr>
            <a:spLocks noGrp="1"/>
          </p:cNvSpPr>
          <p:nvPr>
            <p:ph idx="1"/>
          </p:nvPr>
        </p:nvSpPr>
        <p:spPr>
          <a:xfrm>
            <a:off x="534431" y="2488782"/>
            <a:ext cx="6817290" cy="3107305"/>
          </a:xfrm>
        </p:spPr>
        <p:txBody>
          <a:bodyPr anchor="ctr">
            <a:normAutofit/>
          </a:bodyPr>
          <a:lstStyle/>
          <a:p>
            <a:r>
              <a:rPr lang="en-CA">
                <a:solidFill>
                  <a:schemeClr val="tx1"/>
                </a:solidFill>
              </a:rPr>
              <a:t>Personne </a:t>
            </a:r>
            <a:r>
              <a:rPr lang="en-CA" err="1">
                <a:solidFill>
                  <a:schemeClr val="tx1"/>
                </a:solidFill>
              </a:rPr>
              <a:t>enseignante</a:t>
            </a:r>
            <a:endParaRPr lang="en-CA">
              <a:solidFill>
                <a:schemeClr val="tx1"/>
              </a:solidFill>
            </a:endParaRPr>
          </a:p>
          <a:p>
            <a:r>
              <a:rPr lang="en-CA" err="1">
                <a:solidFill>
                  <a:schemeClr val="tx1"/>
                </a:solidFill>
              </a:rPr>
              <a:t>Membres</a:t>
            </a:r>
            <a:r>
              <a:rPr lang="en-CA">
                <a:solidFill>
                  <a:schemeClr val="tx1"/>
                </a:solidFill>
              </a:rPr>
              <a:t> de la direction </a:t>
            </a:r>
            <a:r>
              <a:rPr lang="en-CA" err="1">
                <a:solidFill>
                  <a:schemeClr val="tx1"/>
                </a:solidFill>
              </a:rPr>
              <a:t>d’école</a:t>
            </a:r>
            <a:endParaRPr lang="en-CA">
              <a:solidFill>
                <a:schemeClr val="tx1"/>
              </a:solidFill>
            </a:endParaRPr>
          </a:p>
          <a:p>
            <a:r>
              <a:rPr lang="en-CA">
                <a:solidFill>
                  <a:schemeClr val="tx1"/>
                </a:solidFill>
              </a:rPr>
              <a:t>Personne </a:t>
            </a:r>
            <a:r>
              <a:rPr lang="en-CA" err="1">
                <a:solidFill>
                  <a:schemeClr val="tx1"/>
                </a:solidFill>
              </a:rPr>
              <a:t>conseillère</a:t>
            </a:r>
            <a:r>
              <a:rPr lang="en-CA">
                <a:solidFill>
                  <a:schemeClr val="tx1"/>
                </a:solidFill>
              </a:rPr>
              <a:t> </a:t>
            </a:r>
            <a:r>
              <a:rPr lang="en-CA" err="1">
                <a:solidFill>
                  <a:schemeClr val="tx1"/>
                </a:solidFill>
              </a:rPr>
              <a:t>en</a:t>
            </a:r>
            <a:r>
              <a:rPr lang="en-CA">
                <a:solidFill>
                  <a:schemeClr val="tx1"/>
                </a:solidFill>
              </a:rPr>
              <a:t> orientation</a:t>
            </a:r>
          </a:p>
          <a:p>
            <a:r>
              <a:rPr lang="en-CA">
                <a:solidFill>
                  <a:schemeClr val="tx1"/>
                </a:solidFill>
              </a:rPr>
              <a:t>Personne </a:t>
            </a:r>
            <a:r>
              <a:rPr lang="en-CA" err="1">
                <a:solidFill>
                  <a:schemeClr val="tx1"/>
                </a:solidFill>
              </a:rPr>
              <a:t>collaboratrice</a:t>
            </a:r>
            <a:r>
              <a:rPr lang="en-CA">
                <a:solidFill>
                  <a:schemeClr val="tx1"/>
                </a:solidFill>
              </a:rPr>
              <a:t> vie-</a:t>
            </a:r>
            <a:r>
              <a:rPr lang="en-CA" err="1">
                <a:solidFill>
                  <a:schemeClr val="tx1"/>
                </a:solidFill>
              </a:rPr>
              <a:t>carrière</a:t>
            </a:r>
            <a:endParaRPr lang="en-CA">
              <a:solidFill>
                <a:schemeClr val="tx1"/>
              </a:solidFill>
            </a:endParaRPr>
          </a:p>
          <a:p>
            <a:r>
              <a:rPr lang="en-CA">
                <a:solidFill>
                  <a:schemeClr val="tx1"/>
                </a:solidFill>
              </a:rPr>
              <a:t>Personne </a:t>
            </a:r>
            <a:r>
              <a:rPr lang="en-CA" err="1">
                <a:solidFill>
                  <a:schemeClr val="tx1"/>
                </a:solidFill>
              </a:rPr>
              <a:t>agente</a:t>
            </a:r>
            <a:r>
              <a:rPr lang="en-CA">
                <a:solidFill>
                  <a:schemeClr val="tx1"/>
                </a:solidFill>
              </a:rPr>
              <a:t> de </a:t>
            </a:r>
            <a:r>
              <a:rPr lang="en-CA" err="1">
                <a:solidFill>
                  <a:schemeClr val="tx1"/>
                </a:solidFill>
              </a:rPr>
              <a:t>développement</a:t>
            </a:r>
            <a:r>
              <a:rPr lang="en-CA">
                <a:solidFill>
                  <a:schemeClr val="tx1"/>
                </a:solidFill>
              </a:rPr>
              <a:t> </a:t>
            </a:r>
            <a:r>
              <a:rPr lang="en-CA" err="1">
                <a:solidFill>
                  <a:schemeClr val="tx1"/>
                </a:solidFill>
              </a:rPr>
              <a:t>communautaire</a:t>
            </a:r>
            <a:endParaRPr lang="en-CA">
              <a:solidFill>
                <a:schemeClr val="tx1"/>
              </a:solidFill>
            </a:endParaRPr>
          </a:p>
          <a:p>
            <a:r>
              <a:rPr lang="en-CA" err="1">
                <a:solidFill>
                  <a:schemeClr val="tx1"/>
                </a:solidFill>
              </a:rPr>
              <a:t>Élève</a:t>
            </a:r>
            <a:endParaRPr lang="fr-CA">
              <a:solidFill>
                <a:schemeClr val="tx1"/>
              </a:solidFill>
            </a:endParaRPr>
          </a:p>
          <a:p>
            <a:endParaRPr lang="fr-CA">
              <a:solidFill>
                <a:schemeClr val="tx1"/>
              </a:solidFill>
            </a:endParaRPr>
          </a:p>
        </p:txBody>
      </p:sp>
    </p:spTree>
    <p:extLst>
      <p:ext uri="{BB962C8B-B14F-4D97-AF65-F5344CB8AC3E}">
        <p14:creationId xmlns:p14="http://schemas.microsoft.com/office/powerpoint/2010/main" val="16385833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descr="Une image contenant personne, habits, homme, intérieur&#10;&#10;Description générée automatiquement">
            <a:extLst>
              <a:ext uri="{FF2B5EF4-FFF2-40B4-BE49-F238E27FC236}">
                <a16:creationId xmlns:a16="http://schemas.microsoft.com/office/drawing/2014/main" id="{BD72542A-5838-F7A7-1190-0EE1A5FE16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627" r="1" b="11362"/>
          <a:stretch/>
        </p:blipFill>
        <p:spPr>
          <a:xfrm>
            <a:off x="477085" y="466162"/>
            <a:ext cx="11237832" cy="3937502"/>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0"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2" name="Freeform: Shape 21">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4"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re 1">
            <a:extLst>
              <a:ext uri="{FF2B5EF4-FFF2-40B4-BE49-F238E27FC236}">
                <a16:creationId xmlns:a16="http://schemas.microsoft.com/office/drawing/2014/main" id="{89872B68-D8E2-B0CD-CA4E-AEEEAF4AAB73}"/>
              </a:ext>
            </a:extLst>
          </p:cNvPr>
          <p:cNvSpPr>
            <a:spLocks noGrp="1"/>
          </p:cNvSpPr>
          <p:nvPr>
            <p:ph type="title"/>
          </p:nvPr>
        </p:nvSpPr>
        <p:spPr>
          <a:xfrm>
            <a:off x="800849" y="4110824"/>
            <a:ext cx="5015258" cy="1908975"/>
          </a:xfrm>
        </p:spPr>
        <p:txBody>
          <a:bodyPr>
            <a:normAutofit fontScale="90000"/>
          </a:bodyPr>
          <a:lstStyle/>
          <a:p>
            <a:r>
              <a:rPr lang="fr-CA" b="1" dirty="0">
                <a:solidFill>
                  <a:schemeClr val="tx1"/>
                </a:solidFill>
              </a:rPr>
              <a:t>Exemples des apprentissages expérientiels – évènements majeurs</a:t>
            </a:r>
            <a:endParaRPr lang="en-CA" dirty="0">
              <a:solidFill>
                <a:schemeClr val="tx1"/>
              </a:solidFill>
            </a:endParaRPr>
          </a:p>
        </p:txBody>
      </p:sp>
      <p:sp>
        <p:nvSpPr>
          <p:cNvPr id="3" name="Espace réservé du contenu 2">
            <a:extLst>
              <a:ext uri="{FF2B5EF4-FFF2-40B4-BE49-F238E27FC236}">
                <a16:creationId xmlns:a16="http://schemas.microsoft.com/office/drawing/2014/main" id="{35C66A9A-D9BE-4BBD-DF51-6A1AF15EA3D5}"/>
              </a:ext>
            </a:extLst>
          </p:cNvPr>
          <p:cNvSpPr>
            <a:spLocks noGrp="1"/>
          </p:cNvSpPr>
          <p:nvPr>
            <p:ph idx="1"/>
          </p:nvPr>
        </p:nvSpPr>
        <p:spPr>
          <a:xfrm>
            <a:off x="6375894" y="4110824"/>
            <a:ext cx="4772509" cy="1908976"/>
          </a:xfrm>
        </p:spPr>
        <p:txBody>
          <a:bodyPr anchor="ctr">
            <a:normAutofit/>
          </a:bodyPr>
          <a:lstStyle/>
          <a:p>
            <a:r>
              <a:rPr lang="fr-CA">
                <a:solidFill>
                  <a:schemeClr val="tx1"/>
                </a:solidFill>
              </a:rPr>
              <a:t>Exemple de collaboration entre CO et CVC pour AE</a:t>
            </a:r>
          </a:p>
          <a:p>
            <a:r>
              <a:rPr lang="fr-CA">
                <a:solidFill>
                  <a:schemeClr val="tx1"/>
                </a:solidFill>
              </a:rPr>
              <a:t>DSF –S</a:t>
            </a:r>
          </a:p>
          <a:p>
            <a:r>
              <a:rPr lang="fr-CA">
                <a:solidFill>
                  <a:schemeClr val="tx1"/>
                </a:solidFill>
              </a:rPr>
              <a:t>Journée vie-carrière et journées FLEX </a:t>
            </a:r>
            <a:endParaRPr lang="en-CA">
              <a:solidFill>
                <a:schemeClr val="tx1"/>
              </a:solidFill>
            </a:endParaRPr>
          </a:p>
        </p:txBody>
      </p:sp>
      <p:pic>
        <p:nvPicPr>
          <p:cNvPr id="4" name="Image 3" descr="Une image contenant clipart, Dessin d’enfant, dessin, croquis&#10;&#10;Description générée automatiquement">
            <a:extLst>
              <a:ext uri="{FF2B5EF4-FFF2-40B4-BE49-F238E27FC236}">
                <a16:creationId xmlns:a16="http://schemas.microsoft.com/office/drawing/2014/main" id="{CAA5AE30-EFD0-4B03-9B57-FCA36153D262}"/>
              </a:ext>
            </a:extLst>
          </p:cNvPr>
          <p:cNvPicPr>
            <a:picLocks noChangeAspect="1"/>
          </p:cNvPicPr>
          <p:nvPr/>
        </p:nvPicPr>
        <p:blipFill>
          <a:blip r:embed="rId4"/>
          <a:stretch>
            <a:fillRect/>
          </a:stretch>
        </p:blipFill>
        <p:spPr>
          <a:xfrm rot="21257182">
            <a:off x="10892922" y="5553306"/>
            <a:ext cx="1091279" cy="1097375"/>
          </a:xfrm>
          <a:prstGeom prst="rect">
            <a:avLst/>
          </a:prstGeom>
        </p:spPr>
      </p:pic>
    </p:spTree>
    <p:extLst>
      <p:ext uri="{BB962C8B-B14F-4D97-AF65-F5344CB8AC3E}">
        <p14:creationId xmlns:p14="http://schemas.microsoft.com/office/powerpoint/2010/main" val="39786062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F0214F10-B73B-44BD-ADDA-1684F6E4BF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7" name="Rectangle 66">
              <a:extLst>
                <a:ext uri="{FF2B5EF4-FFF2-40B4-BE49-F238E27FC236}">
                  <a16:creationId xmlns:a16="http://schemas.microsoft.com/office/drawing/2014/main" id="{29CAF222-E4F2-40A9-B784-FEA6408B7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8" name="Freeform 5">
              <a:extLst>
                <a:ext uri="{FF2B5EF4-FFF2-40B4-BE49-F238E27FC236}">
                  <a16:creationId xmlns:a16="http://schemas.microsoft.com/office/drawing/2014/main" id="{7FDBCBA2-AC51-4C14-B267-152AB09E4C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70" name="Rectangle 69">
            <a:extLst>
              <a:ext uri="{FF2B5EF4-FFF2-40B4-BE49-F238E27FC236}">
                <a16:creationId xmlns:a16="http://schemas.microsoft.com/office/drawing/2014/main" id="{AA68CF9D-0697-4A3E-8837-0C39FCCDC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2" name="Rectangle 71">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Titre 1">
            <a:extLst>
              <a:ext uri="{FF2B5EF4-FFF2-40B4-BE49-F238E27FC236}">
                <a16:creationId xmlns:a16="http://schemas.microsoft.com/office/drawing/2014/main" id="{43C28F78-04F8-5CD8-66D6-847E81CADEDE}"/>
              </a:ext>
            </a:extLst>
          </p:cNvPr>
          <p:cNvSpPr>
            <a:spLocks noGrp="1"/>
          </p:cNvSpPr>
          <p:nvPr>
            <p:ph type="title"/>
          </p:nvPr>
        </p:nvSpPr>
        <p:spPr>
          <a:xfrm>
            <a:off x="546270" y="912493"/>
            <a:ext cx="4089633" cy="3153753"/>
          </a:xfrm>
        </p:spPr>
        <p:txBody>
          <a:bodyPr vert="horz" lIns="91440" tIns="45720" rIns="91440" bIns="45720" rtlCol="0" anchor="b">
            <a:normAutofit/>
          </a:bodyPr>
          <a:lstStyle/>
          <a:p>
            <a:r>
              <a:rPr lang="en-US" sz="5400" b="1" err="1">
                <a:solidFill>
                  <a:schemeClr val="tx2"/>
                </a:solidFill>
              </a:rPr>
              <a:t>Journée</a:t>
            </a:r>
            <a:r>
              <a:rPr lang="en-US" sz="5400" b="1">
                <a:solidFill>
                  <a:schemeClr val="tx2"/>
                </a:solidFill>
              </a:rPr>
              <a:t> vie-</a:t>
            </a:r>
            <a:r>
              <a:rPr lang="en-US" sz="5400" b="1" err="1">
                <a:solidFill>
                  <a:schemeClr val="tx2"/>
                </a:solidFill>
              </a:rPr>
              <a:t>carrière</a:t>
            </a:r>
            <a:endParaRPr lang="en-US" sz="5400" b="1">
              <a:solidFill>
                <a:schemeClr val="tx2"/>
              </a:solidFill>
            </a:endParaRPr>
          </a:p>
        </p:txBody>
      </p:sp>
      <p:pic>
        <p:nvPicPr>
          <p:cNvPr id="7" name="Image 6" descr="Une image contenant habits, personne, Visage humain, homme&#10;&#10;Description générée automatiquement">
            <a:extLst>
              <a:ext uri="{FF2B5EF4-FFF2-40B4-BE49-F238E27FC236}">
                <a16:creationId xmlns:a16="http://schemas.microsoft.com/office/drawing/2014/main" id="{0EA90B2A-F32C-D6AB-E6F4-A0B693063A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83114" y="433641"/>
            <a:ext cx="3292774" cy="2967319"/>
          </a:xfrm>
          <a:custGeom>
            <a:avLst/>
            <a:gdLst/>
            <a:ahLst/>
            <a:cxnLst/>
            <a:rect l="l" t="t" r="r" b="b"/>
            <a:pathLst>
              <a:path w="3292774" h="2967319">
                <a:moveTo>
                  <a:pt x="225406" y="0"/>
                </a:moveTo>
                <a:lnTo>
                  <a:pt x="3292774" y="0"/>
                </a:lnTo>
                <a:lnTo>
                  <a:pt x="3292774" y="2967319"/>
                </a:lnTo>
                <a:lnTo>
                  <a:pt x="941" y="2967319"/>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74"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853072"/>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pic>
        <p:nvPicPr>
          <p:cNvPr id="9" name="Image 8" descr="Une image contenant habits, Visage humain, personne, sourire&#10;&#10;Description générée automatiquement">
            <a:extLst>
              <a:ext uri="{FF2B5EF4-FFF2-40B4-BE49-F238E27FC236}">
                <a16:creationId xmlns:a16="http://schemas.microsoft.com/office/drawing/2014/main" id="{1120B513-8BD2-9D81-0842-09E831D0F41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049" r="-4" b="-4"/>
          <a:stretch/>
        </p:blipFill>
        <p:spPr>
          <a:xfrm>
            <a:off x="8520811" y="433641"/>
            <a:ext cx="3247855" cy="2967319"/>
          </a:xfrm>
          <a:prstGeom prst="rect">
            <a:avLst/>
          </a:prstGeom>
        </p:spPr>
      </p:pic>
      <p:pic>
        <p:nvPicPr>
          <p:cNvPr id="17" name="Image 16" descr="Une image contenant intérieur, personnes, foule, groupe&#10;&#10;Description générée automatiquement">
            <a:extLst>
              <a:ext uri="{FF2B5EF4-FFF2-40B4-BE49-F238E27FC236}">
                <a16:creationId xmlns:a16="http://schemas.microsoft.com/office/drawing/2014/main" id="{76EBAB50-5586-8346-144F-10DFC8C52B4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84056" y="3434824"/>
            <a:ext cx="6584608" cy="3011751"/>
          </a:xfrm>
          <a:custGeom>
            <a:avLst/>
            <a:gdLst/>
            <a:ahLst/>
            <a:cxnLst/>
            <a:rect l="l" t="t" r="r" b="b"/>
            <a:pathLst>
              <a:path w="6584608" h="3011751">
                <a:moveTo>
                  <a:pt x="0" y="0"/>
                </a:moveTo>
                <a:lnTo>
                  <a:pt x="6584608" y="0"/>
                </a:lnTo>
                <a:lnTo>
                  <a:pt x="6584608" y="3011751"/>
                </a:lnTo>
                <a:lnTo>
                  <a:pt x="225659" y="3011751"/>
                </a:lnTo>
                <a:lnTo>
                  <a:pt x="213588" y="2933486"/>
                </a:lnTo>
                <a:lnTo>
                  <a:pt x="202297" y="2857210"/>
                </a:lnTo>
                <a:lnTo>
                  <a:pt x="190379" y="2766405"/>
                </a:lnTo>
                <a:lnTo>
                  <a:pt x="176108" y="2658649"/>
                </a:lnTo>
                <a:lnTo>
                  <a:pt x="161054" y="2539392"/>
                </a:lnTo>
                <a:lnTo>
                  <a:pt x="145215" y="2405001"/>
                </a:lnTo>
                <a:lnTo>
                  <a:pt x="128435" y="2258502"/>
                </a:lnTo>
                <a:lnTo>
                  <a:pt x="111655" y="2099290"/>
                </a:lnTo>
                <a:lnTo>
                  <a:pt x="94562" y="1929788"/>
                </a:lnTo>
                <a:lnTo>
                  <a:pt x="78723" y="1746967"/>
                </a:lnTo>
                <a:lnTo>
                  <a:pt x="63512" y="1555671"/>
                </a:lnTo>
                <a:lnTo>
                  <a:pt x="49711" y="1353478"/>
                </a:lnTo>
                <a:lnTo>
                  <a:pt x="36539" y="1142810"/>
                </a:lnTo>
                <a:lnTo>
                  <a:pt x="24150" y="923062"/>
                </a:lnTo>
                <a:lnTo>
                  <a:pt x="19759" y="810464"/>
                </a:lnTo>
                <a:lnTo>
                  <a:pt x="14897" y="695444"/>
                </a:lnTo>
                <a:lnTo>
                  <a:pt x="10350" y="578608"/>
                </a:lnTo>
                <a:lnTo>
                  <a:pt x="7370" y="461167"/>
                </a:lnTo>
                <a:lnTo>
                  <a:pt x="4704" y="341304"/>
                </a:lnTo>
                <a:lnTo>
                  <a:pt x="1881" y="220231"/>
                </a:lnTo>
                <a:lnTo>
                  <a:pt x="0" y="96736"/>
                </a:lnTo>
                <a:close/>
              </a:path>
            </a:pathLst>
          </a:custGeom>
        </p:spPr>
      </p:pic>
      <p:pic>
        <p:nvPicPr>
          <p:cNvPr id="4" name="Image 3" descr="Une image contenant clipart, Dessin d’enfant, dessin, croquis&#10;&#10;Description générée automatiquement">
            <a:extLst>
              <a:ext uri="{FF2B5EF4-FFF2-40B4-BE49-F238E27FC236}">
                <a16:creationId xmlns:a16="http://schemas.microsoft.com/office/drawing/2014/main" id="{CAA5AE30-EFD0-4B03-9B57-FCA36153D262}"/>
              </a:ext>
            </a:extLst>
          </p:cNvPr>
          <p:cNvPicPr>
            <a:picLocks noChangeAspect="1"/>
          </p:cNvPicPr>
          <p:nvPr/>
        </p:nvPicPr>
        <p:blipFill>
          <a:blip r:embed="rId7"/>
          <a:stretch>
            <a:fillRect/>
          </a:stretch>
        </p:blipFill>
        <p:spPr>
          <a:xfrm rot="21257182">
            <a:off x="179416" y="5496502"/>
            <a:ext cx="1091279" cy="1097375"/>
          </a:xfrm>
          <a:prstGeom prst="rect">
            <a:avLst/>
          </a:prstGeom>
        </p:spPr>
      </p:pic>
    </p:spTree>
    <p:extLst>
      <p:ext uri="{BB962C8B-B14F-4D97-AF65-F5344CB8AC3E}">
        <p14:creationId xmlns:p14="http://schemas.microsoft.com/office/powerpoint/2010/main" val="56995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3">
            <a:extLst>
              <a:ext uri="{FF2B5EF4-FFF2-40B4-BE49-F238E27FC236}">
                <a16:creationId xmlns:a16="http://schemas.microsoft.com/office/drawing/2014/main" id="{468E3F04-E02E-45AA-9A52-E2524D8DF9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7" name="Rectangle 74">
              <a:extLst>
                <a:ext uri="{FF2B5EF4-FFF2-40B4-BE49-F238E27FC236}">
                  <a16:creationId xmlns:a16="http://schemas.microsoft.com/office/drawing/2014/main" id="{1C8734F5-D089-48B6-AC85-851F8E5FE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9" name="Freeform 5">
              <a:extLst>
                <a:ext uri="{FF2B5EF4-FFF2-40B4-BE49-F238E27FC236}">
                  <a16:creationId xmlns:a16="http://schemas.microsoft.com/office/drawing/2014/main" id="{12612EB3-C133-4F13-985D-5A23259578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85" name="Rectangle 77">
            <a:extLst>
              <a:ext uri="{FF2B5EF4-FFF2-40B4-BE49-F238E27FC236}">
                <a16:creationId xmlns:a16="http://schemas.microsoft.com/office/drawing/2014/main" id="{F689CAE2-C8F8-4865-B47F-373309AA2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89" name="Group 79">
            <a:extLst>
              <a:ext uri="{FF2B5EF4-FFF2-40B4-BE49-F238E27FC236}">
                <a16:creationId xmlns:a16="http://schemas.microsoft.com/office/drawing/2014/main" id="{FCCC060B-CEA6-44C7-97C9-8690EFD38C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81" name="Rectangle 80">
              <a:extLst>
                <a:ext uri="{FF2B5EF4-FFF2-40B4-BE49-F238E27FC236}">
                  <a16:creationId xmlns:a16="http://schemas.microsoft.com/office/drawing/2014/main" id="{E892E030-8775-42D2-9783-08B3E957C9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90" name="Freeform 5">
              <a:extLst>
                <a:ext uri="{FF2B5EF4-FFF2-40B4-BE49-F238E27FC236}">
                  <a16:creationId xmlns:a16="http://schemas.microsoft.com/office/drawing/2014/main" id="{B986B684-0D36-457D-A8BD-85E6784BD1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0" name="Titre 9">
            <a:extLst>
              <a:ext uri="{FF2B5EF4-FFF2-40B4-BE49-F238E27FC236}">
                <a16:creationId xmlns:a16="http://schemas.microsoft.com/office/drawing/2014/main" id="{8C1405DF-756F-0907-F7C0-0AB4453B8CCE}"/>
              </a:ext>
            </a:extLst>
          </p:cNvPr>
          <p:cNvSpPr>
            <a:spLocks noGrp="1"/>
          </p:cNvSpPr>
          <p:nvPr>
            <p:ph type="title"/>
          </p:nvPr>
        </p:nvSpPr>
        <p:spPr>
          <a:xfrm>
            <a:off x="1174002" y="2126973"/>
            <a:ext cx="4348813" cy="1716129"/>
          </a:xfrm>
        </p:spPr>
        <p:txBody>
          <a:bodyPr vert="horz" lIns="91440" tIns="45720" rIns="91440" bIns="45720" rtlCol="0" anchor="b">
            <a:normAutofit/>
          </a:bodyPr>
          <a:lstStyle/>
          <a:p>
            <a:r>
              <a:rPr lang="en-US" sz="4800" b="1" err="1"/>
              <a:t>Journées</a:t>
            </a:r>
            <a:r>
              <a:rPr lang="en-US" sz="4800" b="1"/>
              <a:t> FLEX</a:t>
            </a:r>
          </a:p>
        </p:txBody>
      </p:sp>
      <p:pic>
        <p:nvPicPr>
          <p:cNvPr id="2" name="Image 1">
            <a:extLst>
              <a:ext uri="{FF2B5EF4-FFF2-40B4-BE49-F238E27FC236}">
                <a16:creationId xmlns:a16="http://schemas.microsoft.com/office/drawing/2014/main" id="{9B59D6FE-C42D-F85D-3F85-46B80B572E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
          <a:stretch/>
        </p:blipFill>
        <p:spPr>
          <a:xfrm>
            <a:off x="6094226" y="471948"/>
            <a:ext cx="2807631" cy="2951469"/>
          </a:xfrm>
          <a:prstGeom prst="rect">
            <a:avLst/>
          </a:prstGeom>
          <a:ln>
            <a:noFill/>
          </a:ln>
        </p:spPr>
      </p:pic>
      <p:pic>
        <p:nvPicPr>
          <p:cNvPr id="6" name="Image 5">
            <a:extLst>
              <a:ext uri="{FF2B5EF4-FFF2-40B4-BE49-F238E27FC236}">
                <a16:creationId xmlns:a16="http://schemas.microsoft.com/office/drawing/2014/main" id="{306262B4-90DB-C025-7C97-8748D60CAD3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8901852" y="471948"/>
            <a:ext cx="2807628" cy="2951469"/>
          </a:xfrm>
          <a:prstGeom prst="rect">
            <a:avLst/>
          </a:prstGeom>
          <a:ln>
            <a:noFill/>
          </a:ln>
        </p:spPr>
      </p:pic>
      <p:sp>
        <p:nvSpPr>
          <p:cNvPr id="94" name="Rectangle 83">
            <a:extLst>
              <a:ext uri="{FF2B5EF4-FFF2-40B4-BE49-F238E27FC236}">
                <a16:creationId xmlns:a16="http://schemas.microsoft.com/office/drawing/2014/main" id="{0BD2A872-B7C3-4DDE-B462-44E3C6A261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Image 4">
            <a:extLst>
              <a:ext uri="{FF2B5EF4-FFF2-40B4-BE49-F238E27FC236}">
                <a16:creationId xmlns:a16="http://schemas.microsoft.com/office/drawing/2014/main" id="{8DD92FD1-660B-B776-7FB6-A89E9A28844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2"/>
          <a:stretch/>
        </p:blipFill>
        <p:spPr>
          <a:xfrm>
            <a:off x="6094226" y="3434583"/>
            <a:ext cx="2807635" cy="2951470"/>
          </a:xfrm>
          <a:prstGeom prst="rect">
            <a:avLst/>
          </a:prstGeom>
          <a:ln>
            <a:noFill/>
          </a:ln>
        </p:spPr>
      </p:pic>
      <p:pic>
        <p:nvPicPr>
          <p:cNvPr id="3" name="Image 2">
            <a:extLst>
              <a:ext uri="{FF2B5EF4-FFF2-40B4-BE49-F238E27FC236}">
                <a16:creationId xmlns:a16="http://schemas.microsoft.com/office/drawing/2014/main" id="{9CF45151-3917-F654-26DD-54C5C24D62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2"/>
          <a:stretch/>
        </p:blipFill>
        <p:spPr>
          <a:xfrm>
            <a:off x="8901853" y="3423414"/>
            <a:ext cx="2807630" cy="2951470"/>
          </a:xfrm>
          <a:prstGeom prst="rect">
            <a:avLst/>
          </a:prstGeom>
          <a:ln>
            <a:noFill/>
          </a:ln>
        </p:spPr>
      </p:pic>
      <p:cxnSp>
        <p:nvCxnSpPr>
          <p:cNvPr id="100" name="Straight Connector 85">
            <a:extLst>
              <a:ext uri="{FF2B5EF4-FFF2-40B4-BE49-F238E27FC236}">
                <a16:creationId xmlns:a16="http://schemas.microsoft.com/office/drawing/2014/main" id="{8D57DA5D-E026-4848-BB4C-2B0BD44F40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5758" y="3423417"/>
            <a:ext cx="5615261"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87">
            <a:extLst>
              <a:ext uri="{FF2B5EF4-FFF2-40B4-BE49-F238E27FC236}">
                <a16:creationId xmlns:a16="http://schemas.microsoft.com/office/drawing/2014/main" id="{5D825D28-BC00-465D-819A-F306179D8A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01855" y="471949"/>
            <a:ext cx="0" cy="590293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Image 3" descr="Une image contenant clipart, Dessin d’enfant, dessin, croquis&#10;&#10;Description générée automatiquement">
            <a:extLst>
              <a:ext uri="{FF2B5EF4-FFF2-40B4-BE49-F238E27FC236}">
                <a16:creationId xmlns:a16="http://schemas.microsoft.com/office/drawing/2014/main" id="{CAA5AE30-EFD0-4B03-9B57-FCA36153D262}"/>
              </a:ext>
            </a:extLst>
          </p:cNvPr>
          <p:cNvPicPr>
            <a:picLocks noChangeAspect="1"/>
          </p:cNvPicPr>
          <p:nvPr/>
        </p:nvPicPr>
        <p:blipFill>
          <a:blip r:embed="rId8"/>
          <a:stretch>
            <a:fillRect/>
          </a:stretch>
        </p:blipFill>
        <p:spPr>
          <a:xfrm>
            <a:off x="628362" y="5190350"/>
            <a:ext cx="1091279" cy="1097375"/>
          </a:xfrm>
          <a:prstGeom prst="rect">
            <a:avLst/>
          </a:prstGeom>
        </p:spPr>
      </p:pic>
    </p:spTree>
    <p:extLst>
      <p:ext uri="{BB962C8B-B14F-4D97-AF65-F5344CB8AC3E}">
        <p14:creationId xmlns:p14="http://schemas.microsoft.com/office/powerpoint/2010/main" val="335457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5" name="Group 104">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6" name="Rectangle 105">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7"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09" name="Rectangle 108">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1"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13"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115" name="Rectangle 114">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Image 2" descr="Une image contenant habits, chaussures, personne, texte&#10;&#10;Description générée automatiquement">
            <a:extLst>
              <a:ext uri="{FF2B5EF4-FFF2-40B4-BE49-F238E27FC236}">
                <a16:creationId xmlns:a16="http://schemas.microsoft.com/office/drawing/2014/main" id="{6B55B7FE-5C04-F1D3-20EA-C768C4427F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155" y="4251583"/>
            <a:ext cx="2786316" cy="2089737"/>
          </a:xfrm>
          <a:prstGeom prst="rect">
            <a:avLst/>
          </a:prstGeom>
        </p:spPr>
      </p:pic>
      <p:pic>
        <p:nvPicPr>
          <p:cNvPr id="8" name="Image 7" descr="Une image contenant texte, homme, habits, mur&#10;&#10;Description générée automatiquement">
            <a:extLst>
              <a:ext uri="{FF2B5EF4-FFF2-40B4-BE49-F238E27FC236}">
                <a16:creationId xmlns:a16="http://schemas.microsoft.com/office/drawing/2014/main" id="{625647BA-7EFF-C9D2-1974-79D02C8EB6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49933" y="516680"/>
            <a:ext cx="2812311" cy="2109233"/>
          </a:xfrm>
          <a:prstGeom prst="rect">
            <a:avLst/>
          </a:prstGeom>
        </p:spPr>
      </p:pic>
      <p:pic>
        <p:nvPicPr>
          <p:cNvPr id="11" name="Image 10" descr="Une image contenant intérieur, meubles, habits, personne&#10;&#10;Description générée automatiquement">
            <a:extLst>
              <a:ext uri="{FF2B5EF4-FFF2-40B4-BE49-F238E27FC236}">
                <a16:creationId xmlns:a16="http://schemas.microsoft.com/office/drawing/2014/main" id="{B13C5EAD-0ECA-FE33-611A-79070F7A9F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0465" y="516679"/>
            <a:ext cx="2786317" cy="2089738"/>
          </a:xfrm>
          <a:prstGeom prst="rect">
            <a:avLst/>
          </a:prstGeom>
        </p:spPr>
      </p:pic>
      <p:pic>
        <p:nvPicPr>
          <p:cNvPr id="14" name="Image 13" descr="Une image contenant chaussures, habits, intérieur, sol&#10;&#10;Description générée automatiquement">
            <a:extLst>
              <a:ext uri="{FF2B5EF4-FFF2-40B4-BE49-F238E27FC236}">
                <a16:creationId xmlns:a16="http://schemas.microsoft.com/office/drawing/2014/main" id="{645AF27A-901B-F5AA-C9AB-336389D4083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71490" y="4251584"/>
            <a:ext cx="2786316" cy="2089737"/>
          </a:xfrm>
          <a:prstGeom prst="rect">
            <a:avLst/>
          </a:prstGeom>
        </p:spPr>
      </p:pic>
      <p:sp>
        <p:nvSpPr>
          <p:cNvPr id="12" name="Titre 1">
            <a:extLst>
              <a:ext uri="{FF2B5EF4-FFF2-40B4-BE49-F238E27FC236}">
                <a16:creationId xmlns:a16="http://schemas.microsoft.com/office/drawing/2014/main" id="{43C28F78-04F8-5CD8-66D6-847E81CADEDE}"/>
              </a:ext>
            </a:extLst>
          </p:cNvPr>
          <p:cNvSpPr>
            <a:spLocks noGrp="1"/>
          </p:cNvSpPr>
          <p:nvPr>
            <p:ph type="title"/>
          </p:nvPr>
        </p:nvSpPr>
        <p:spPr>
          <a:xfrm>
            <a:off x="2644588" y="2889951"/>
            <a:ext cx="6902824" cy="979910"/>
          </a:xfrm>
          <a:solidFill>
            <a:schemeClr val="bg1"/>
          </a:solidFill>
          <a:ln w="28575">
            <a:solidFill>
              <a:srgbClr val="001B26"/>
            </a:solidFill>
          </a:ln>
        </p:spPr>
        <p:txBody>
          <a:bodyPr vert="horz" lIns="91440" tIns="45720" rIns="91440" bIns="45720" rtlCol="0" anchor="b">
            <a:normAutofit/>
          </a:bodyPr>
          <a:lstStyle/>
          <a:p>
            <a:pPr algn="ctr"/>
            <a:r>
              <a:rPr lang="en-US" sz="5400" err="1">
                <a:solidFill>
                  <a:srgbClr val="42486A"/>
                </a:solidFill>
              </a:rPr>
              <a:t>Journée</a:t>
            </a:r>
            <a:r>
              <a:rPr lang="en-US" sz="5400">
                <a:solidFill>
                  <a:srgbClr val="42486A"/>
                </a:solidFill>
              </a:rPr>
              <a:t> vie-</a:t>
            </a:r>
            <a:r>
              <a:rPr lang="en-US" sz="5400" err="1">
                <a:solidFill>
                  <a:srgbClr val="42486A"/>
                </a:solidFill>
              </a:rPr>
              <a:t>carrière</a:t>
            </a:r>
            <a:endParaRPr lang="en-US" sz="5400">
              <a:solidFill>
                <a:srgbClr val="42486A"/>
              </a:solidFill>
            </a:endParaRPr>
          </a:p>
        </p:txBody>
      </p:sp>
      <p:pic>
        <p:nvPicPr>
          <p:cNvPr id="5" name="Image 4" descr="Une image contenant meubles, fenêtre, table, intérieur&#10;&#10;Description générée automatiquement">
            <a:extLst>
              <a:ext uri="{FF2B5EF4-FFF2-40B4-BE49-F238E27FC236}">
                <a16:creationId xmlns:a16="http://schemas.microsoft.com/office/drawing/2014/main" id="{F7AD3013-D377-5279-3B03-CDC1BDE272D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3156" y="516680"/>
            <a:ext cx="2786316" cy="2089737"/>
          </a:xfrm>
          <a:prstGeom prst="rect">
            <a:avLst/>
          </a:prstGeom>
        </p:spPr>
      </p:pic>
      <p:pic>
        <p:nvPicPr>
          <p:cNvPr id="16" name="Image 15" descr="Une image contenant habits, chaussures, homme, personne&#10;&#10;Description générée automatiquement">
            <a:extLst>
              <a:ext uri="{FF2B5EF4-FFF2-40B4-BE49-F238E27FC236}">
                <a16:creationId xmlns:a16="http://schemas.microsoft.com/office/drawing/2014/main" id="{37CA2610-AF38-1FD7-4197-7A695D7B52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94504" y="4244610"/>
            <a:ext cx="2786317" cy="2089737"/>
          </a:xfrm>
          <a:prstGeom prst="rect">
            <a:avLst/>
          </a:prstGeom>
        </p:spPr>
      </p:pic>
      <p:pic>
        <p:nvPicPr>
          <p:cNvPr id="18" name="Image 17" descr="Une image contenant intérieur, meubles, sol, mur&#10;&#10;Description générée automatiquement">
            <a:extLst>
              <a:ext uri="{FF2B5EF4-FFF2-40B4-BE49-F238E27FC236}">
                <a16:creationId xmlns:a16="http://schemas.microsoft.com/office/drawing/2014/main" id="{1F5840FF-64AA-CFC3-0CFF-580E49AA9B7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35238" y="4251583"/>
            <a:ext cx="2581835" cy="2079844"/>
          </a:xfrm>
          <a:prstGeom prst="rect">
            <a:avLst/>
          </a:prstGeom>
        </p:spPr>
      </p:pic>
    </p:spTree>
    <p:extLst>
      <p:ext uri="{BB962C8B-B14F-4D97-AF65-F5344CB8AC3E}">
        <p14:creationId xmlns:p14="http://schemas.microsoft.com/office/powerpoint/2010/main" val="33948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EC030789-C525-4D1D-90A0-F48C14A76E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5" name="Rectangle 94">
              <a:extLst>
                <a:ext uri="{FF2B5EF4-FFF2-40B4-BE49-F238E27FC236}">
                  <a16:creationId xmlns:a16="http://schemas.microsoft.com/office/drawing/2014/main" id="{91BD0F81-508F-4C6D-9938-C58CC2138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6" name="Freeform 5">
              <a:extLst>
                <a:ext uri="{FF2B5EF4-FFF2-40B4-BE49-F238E27FC236}">
                  <a16:creationId xmlns:a16="http://schemas.microsoft.com/office/drawing/2014/main" id="{49081238-0806-4285-968F-ACFC0C0FB9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98" name="Rectangle 97">
            <a:extLst>
              <a:ext uri="{FF2B5EF4-FFF2-40B4-BE49-F238E27FC236}">
                <a16:creationId xmlns:a16="http://schemas.microsoft.com/office/drawing/2014/main" id="{80CAB4C1-E9FF-4C37-92FA-28BED3B88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0" name="Rectangle 99">
            <a:extLst>
              <a:ext uri="{FF2B5EF4-FFF2-40B4-BE49-F238E27FC236}">
                <a16:creationId xmlns:a16="http://schemas.microsoft.com/office/drawing/2014/main" id="{CBEB4EA9-599C-4B88-A744-6FA1FFFA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762" y="1113062"/>
            <a:ext cx="6470908" cy="4628759"/>
          </a:xfrm>
          <a:prstGeom prst="rect">
            <a:avLst/>
          </a:prstGeom>
          <a:solidFill>
            <a:srgbClr val="FFFFFE"/>
          </a:solidFill>
          <a:ln w="15875">
            <a:solidFill>
              <a:schemeClr val="tx2">
                <a:lumMod val="75000"/>
              </a:schemeClr>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Exp">
            <a:hlinkClick r:id="" action="ppaction://media"/>
            <a:extLst>
              <a:ext uri="{FF2B5EF4-FFF2-40B4-BE49-F238E27FC236}">
                <a16:creationId xmlns:a16="http://schemas.microsoft.com/office/drawing/2014/main" id="{D53332F8-7E70-7EDD-4196-EC9DE2321E6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34274"/>
            <a:ext cx="12192000" cy="6857997"/>
          </a:xfrm>
          <a:prstGeom prst="roundRect">
            <a:avLst>
              <a:gd name="adj" fmla="val 1858"/>
            </a:avLst>
          </a:prstGeom>
          <a:effectLst/>
        </p:spPr>
      </p:pic>
    </p:spTree>
    <p:extLst>
      <p:ext uri="{BB962C8B-B14F-4D97-AF65-F5344CB8AC3E}">
        <p14:creationId xmlns:p14="http://schemas.microsoft.com/office/powerpoint/2010/main" val="218490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14">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6">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re 1">
            <a:extLst>
              <a:ext uri="{FF2B5EF4-FFF2-40B4-BE49-F238E27FC236}">
                <a16:creationId xmlns:a16="http://schemas.microsoft.com/office/drawing/2014/main" id="{CC87B465-6A96-945D-503B-4D6199A85193}"/>
              </a:ext>
            </a:extLst>
          </p:cNvPr>
          <p:cNvSpPr>
            <a:spLocks noGrp="1"/>
          </p:cNvSpPr>
          <p:nvPr>
            <p:ph type="title"/>
          </p:nvPr>
        </p:nvSpPr>
        <p:spPr>
          <a:xfrm>
            <a:off x="561110" y="949728"/>
            <a:ext cx="4764425" cy="1391692"/>
          </a:xfrm>
        </p:spPr>
        <p:txBody>
          <a:bodyPr vert="horz" lIns="91440" tIns="45720" rIns="91440" bIns="45720" rtlCol="0" anchor="ctr">
            <a:noAutofit/>
          </a:bodyPr>
          <a:lstStyle/>
          <a:p>
            <a:pPr>
              <a:lnSpc>
                <a:spcPct val="90000"/>
              </a:lnSpc>
            </a:pPr>
            <a:r>
              <a:rPr lang="en-US" b="1">
                <a:solidFill>
                  <a:srgbClr val="945254"/>
                </a:solidFill>
              </a:rPr>
              <a:t>Guide sur les </a:t>
            </a:r>
            <a:r>
              <a:rPr lang="en-US" b="1" err="1">
                <a:solidFill>
                  <a:srgbClr val="945254"/>
                </a:solidFill>
              </a:rPr>
              <a:t>apprentissages</a:t>
            </a:r>
            <a:r>
              <a:rPr lang="en-US" b="1">
                <a:solidFill>
                  <a:srgbClr val="945254"/>
                </a:solidFill>
              </a:rPr>
              <a:t> </a:t>
            </a:r>
            <a:r>
              <a:rPr lang="en-US" b="1" err="1">
                <a:solidFill>
                  <a:srgbClr val="945254"/>
                </a:solidFill>
              </a:rPr>
              <a:t>expérientiels</a:t>
            </a:r>
            <a:endParaRPr lang="en-US" b="1">
              <a:solidFill>
                <a:srgbClr val="945254"/>
              </a:solidFill>
            </a:endParaRPr>
          </a:p>
        </p:txBody>
      </p:sp>
      <p:sp>
        <p:nvSpPr>
          <p:cNvPr id="6" name="ZoneTexte 5">
            <a:extLst>
              <a:ext uri="{FF2B5EF4-FFF2-40B4-BE49-F238E27FC236}">
                <a16:creationId xmlns:a16="http://schemas.microsoft.com/office/drawing/2014/main" id="{AC242C8A-0BAC-D4BA-9F80-A3A71C94314C}"/>
              </a:ext>
            </a:extLst>
          </p:cNvPr>
          <p:cNvSpPr txBox="1"/>
          <p:nvPr/>
        </p:nvSpPr>
        <p:spPr>
          <a:xfrm>
            <a:off x="561110" y="2829467"/>
            <a:ext cx="4341090" cy="2492482"/>
          </a:xfrm>
          <a:prstGeom prst="rect">
            <a:avLst/>
          </a:prstGeom>
        </p:spPr>
        <p:txBody>
          <a:bodyPr vert="horz" lIns="91440" tIns="45720" rIns="91440" bIns="45720" rtlCol="0" anchor="t">
            <a:normAutofit/>
          </a:bodyPr>
          <a:lstStyle/>
          <a:p>
            <a:pPr marL="285750" indent="-285750">
              <a:spcBef>
                <a:spcPts val="1000"/>
              </a:spcBef>
              <a:buClr>
                <a:srgbClr val="945254"/>
              </a:buClr>
              <a:buSzPct val="80000"/>
              <a:buFont typeface="Wingdings" panose="05000000000000000000" pitchFamily="2" charset="2"/>
              <a:buChar char="q"/>
            </a:pPr>
            <a:r>
              <a:rPr lang="en-US" err="1">
                <a:solidFill>
                  <a:schemeClr val="tx1">
                    <a:lumMod val="75000"/>
                    <a:lumOff val="25000"/>
                  </a:schemeClr>
                </a:solidFill>
              </a:rPr>
              <a:t>Projet</a:t>
            </a:r>
            <a:r>
              <a:rPr lang="en-US">
                <a:solidFill>
                  <a:schemeClr val="tx1">
                    <a:lumMod val="75000"/>
                    <a:lumOff val="25000"/>
                  </a:schemeClr>
                </a:solidFill>
              </a:rPr>
              <a:t> provincial</a:t>
            </a:r>
          </a:p>
          <a:p>
            <a:pPr marL="285750" indent="-285750">
              <a:spcBef>
                <a:spcPts val="1000"/>
              </a:spcBef>
              <a:buClr>
                <a:srgbClr val="945254"/>
              </a:buClr>
              <a:buSzPct val="80000"/>
              <a:buFont typeface="Wingdings" panose="05000000000000000000" pitchFamily="2" charset="2"/>
              <a:buChar char="q"/>
            </a:pPr>
            <a:r>
              <a:rPr lang="en-US">
                <a:solidFill>
                  <a:schemeClr val="tx1">
                    <a:lumMod val="75000"/>
                    <a:lumOff val="25000"/>
                  </a:schemeClr>
                </a:solidFill>
              </a:rPr>
              <a:t>Guide de </a:t>
            </a:r>
            <a:r>
              <a:rPr lang="en-US" err="1">
                <a:solidFill>
                  <a:schemeClr val="tx1">
                    <a:lumMod val="75000"/>
                    <a:lumOff val="25000"/>
                  </a:schemeClr>
                </a:solidFill>
              </a:rPr>
              <a:t>référence</a:t>
            </a:r>
          </a:p>
          <a:p>
            <a:pPr marL="285750" indent="-285750">
              <a:spcBef>
                <a:spcPts val="1000"/>
              </a:spcBef>
              <a:buClr>
                <a:srgbClr val="945254"/>
              </a:buClr>
              <a:buSzPct val="80000"/>
              <a:buFont typeface="Wingdings" panose="05000000000000000000" pitchFamily="2" charset="2"/>
              <a:buChar char="q"/>
            </a:pPr>
            <a:r>
              <a:rPr lang="en-US" err="1">
                <a:solidFill>
                  <a:schemeClr val="tx1">
                    <a:lumMod val="75000"/>
                    <a:lumOff val="25000"/>
                  </a:schemeClr>
                </a:solidFill>
              </a:rPr>
              <a:t>Fondation</a:t>
            </a:r>
            <a:r>
              <a:rPr lang="en-US">
                <a:solidFill>
                  <a:schemeClr val="tx1">
                    <a:lumMod val="75000"/>
                    <a:lumOff val="25000"/>
                  </a:schemeClr>
                </a:solidFill>
              </a:rPr>
              <a:t> de tout </a:t>
            </a:r>
            <a:r>
              <a:rPr lang="en-US" err="1">
                <a:solidFill>
                  <a:schemeClr val="tx1">
                    <a:lumMod val="75000"/>
                    <a:lumOff val="25000"/>
                  </a:schemeClr>
                </a:solidFill>
              </a:rPr>
              <a:t>ce</a:t>
            </a:r>
            <a:r>
              <a:rPr lang="en-US">
                <a:solidFill>
                  <a:schemeClr val="tx1">
                    <a:lumMod val="75000"/>
                    <a:lumOff val="25000"/>
                  </a:schemeClr>
                </a:solidFill>
              </a:rPr>
              <a:t> qui se fait </a:t>
            </a:r>
            <a:r>
              <a:rPr lang="en-US" err="1">
                <a:solidFill>
                  <a:schemeClr val="tx1">
                    <a:lumMod val="75000"/>
                    <a:lumOff val="25000"/>
                  </a:schemeClr>
                </a:solidFill>
              </a:rPr>
              <a:t>en</a:t>
            </a:r>
            <a:r>
              <a:rPr lang="en-US">
                <a:solidFill>
                  <a:schemeClr val="tx1">
                    <a:lumMod val="75000"/>
                    <a:lumOff val="25000"/>
                  </a:schemeClr>
                </a:solidFill>
              </a:rPr>
              <a:t> </a:t>
            </a:r>
            <a:r>
              <a:rPr lang="en-US" err="1">
                <a:solidFill>
                  <a:schemeClr val="tx1">
                    <a:lumMod val="75000"/>
                    <a:lumOff val="25000"/>
                  </a:schemeClr>
                </a:solidFill>
              </a:rPr>
              <a:t>apprentissage</a:t>
            </a:r>
            <a:r>
              <a:rPr lang="en-US">
                <a:solidFill>
                  <a:schemeClr val="tx1">
                    <a:lumMod val="75000"/>
                    <a:lumOff val="25000"/>
                  </a:schemeClr>
                </a:solidFill>
              </a:rPr>
              <a:t> </a:t>
            </a:r>
            <a:r>
              <a:rPr lang="en-US" err="1">
                <a:solidFill>
                  <a:schemeClr val="tx1">
                    <a:lumMod val="75000"/>
                    <a:lumOff val="25000"/>
                  </a:schemeClr>
                </a:solidFill>
              </a:rPr>
              <a:t>expérientiel</a:t>
            </a:r>
            <a:r>
              <a:rPr lang="en-US">
                <a:solidFill>
                  <a:schemeClr val="tx1">
                    <a:lumMod val="75000"/>
                    <a:lumOff val="25000"/>
                  </a:schemeClr>
                </a:solidFill>
              </a:rPr>
              <a:t>  </a:t>
            </a:r>
          </a:p>
          <a:p>
            <a:pPr marL="285750" indent="-285750">
              <a:spcBef>
                <a:spcPts val="1000"/>
              </a:spcBef>
              <a:buClr>
                <a:srgbClr val="945254"/>
              </a:buClr>
              <a:buSzPct val="80000"/>
              <a:buFont typeface="Wingdings" panose="05000000000000000000" pitchFamily="2" charset="2"/>
              <a:buChar char="q"/>
            </a:pPr>
            <a:r>
              <a:rPr lang="en-US" err="1">
                <a:solidFill>
                  <a:schemeClr val="tx1">
                    <a:lumMod val="75000"/>
                    <a:lumOff val="25000"/>
                  </a:schemeClr>
                </a:solidFill>
              </a:rPr>
              <a:t>Permet</a:t>
            </a:r>
            <a:r>
              <a:rPr lang="en-US">
                <a:solidFill>
                  <a:schemeClr val="tx1">
                    <a:lumMod val="75000"/>
                    <a:lumOff val="25000"/>
                  </a:schemeClr>
                </a:solidFill>
              </a:rPr>
              <a:t> </a:t>
            </a:r>
            <a:r>
              <a:rPr lang="en-US" err="1">
                <a:solidFill>
                  <a:schemeClr val="tx1">
                    <a:lumMod val="75000"/>
                    <a:lumOff val="25000"/>
                  </a:schemeClr>
                </a:solidFill>
              </a:rPr>
              <a:t>d’encadrer</a:t>
            </a:r>
            <a:r>
              <a:rPr lang="en-US">
                <a:solidFill>
                  <a:schemeClr val="tx1">
                    <a:lumMod val="75000"/>
                    <a:lumOff val="25000"/>
                  </a:schemeClr>
                </a:solidFill>
              </a:rPr>
              <a:t> </a:t>
            </a:r>
            <a:r>
              <a:rPr lang="en-US" err="1">
                <a:solidFill>
                  <a:schemeClr val="tx1">
                    <a:lumMod val="75000"/>
                    <a:lumOff val="25000"/>
                  </a:schemeClr>
                </a:solidFill>
              </a:rPr>
              <a:t>l’implication</a:t>
            </a:r>
            <a:r>
              <a:rPr lang="en-US">
                <a:solidFill>
                  <a:schemeClr val="tx1">
                    <a:lumMod val="75000"/>
                    <a:lumOff val="25000"/>
                  </a:schemeClr>
                </a:solidFill>
              </a:rPr>
              <a:t> des </a:t>
            </a:r>
            <a:r>
              <a:rPr lang="en-US" err="1">
                <a:solidFill>
                  <a:schemeClr val="tx1">
                    <a:lumMod val="75000"/>
                    <a:lumOff val="25000"/>
                  </a:schemeClr>
                </a:solidFill>
              </a:rPr>
              <a:t>partenaires</a:t>
            </a:r>
            <a:r>
              <a:rPr lang="en-US">
                <a:solidFill>
                  <a:schemeClr val="tx1">
                    <a:lumMod val="75000"/>
                    <a:lumOff val="25000"/>
                  </a:schemeClr>
                </a:solidFill>
              </a:rPr>
              <a:t> de la </a:t>
            </a:r>
            <a:r>
              <a:rPr lang="en-US" err="1">
                <a:solidFill>
                  <a:schemeClr val="tx1">
                    <a:lumMod val="75000"/>
                    <a:lumOff val="25000"/>
                  </a:schemeClr>
                </a:solidFill>
              </a:rPr>
              <a:t>communauté</a:t>
            </a:r>
            <a:endParaRPr lang="en-US">
              <a:solidFill>
                <a:schemeClr val="tx1">
                  <a:lumMod val="75000"/>
                  <a:lumOff val="25000"/>
                </a:schemeClr>
              </a:solidFill>
            </a:endParaRPr>
          </a:p>
          <a:p>
            <a:pPr>
              <a:spcBef>
                <a:spcPts val="1000"/>
              </a:spcBef>
              <a:buClr>
                <a:schemeClr val="accent1"/>
              </a:buClr>
              <a:buSzPct val="80000"/>
              <a:buFont typeface="Wingdings 3" charset="2"/>
              <a:buChar char=""/>
            </a:pPr>
            <a:endParaRPr lang="en-US">
              <a:solidFill>
                <a:schemeClr val="tx1">
                  <a:lumMod val="75000"/>
                  <a:lumOff val="25000"/>
                </a:schemeClr>
              </a:solidFill>
            </a:endParaRPr>
          </a:p>
        </p:txBody>
      </p:sp>
      <p:pic>
        <p:nvPicPr>
          <p:cNvPr id="10" name="Espace réservé du contenu 9">
            <a:extLst>
              <a:ext uri="{FF2B5EF4-FFF2-40B4-BE49-F238E27FC236}">
                <a16:creationId xmlns:a16="http://schemas.microsoft.com/office/drawing/2014/main" id="{B31D7EBE-E6EA-0172-F4B2-C3C4D6B6470D}"/>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37"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pic>
        <p:nvPicPr>
          <p:cNvPr id="3" name="Image 2">
            <a:extLst>
              <a:ext uri="{FF2B5EF4-FFF2-40B4-BE49-F238E27FC236}">
                <a16:creationId xmlns:a16="http://schemas.microsoft.com/office/drawing/2014/main" id="{71682740-E9F3-D983-9C32-6B0CDFC39D4B}"/>
              </a:ext>
            </a:extLst>
          </p:cNvPr>
          <p:cNvPicPr>
            <a:picLocks noChangeAspect="1"/>
          </p:cNvPicPr>
          <p:nvPr/>
        </p:nvPicPr>
        <p:blipFill>
          <a:blip r:embed="rId4"/>
          <a:stretch>
            <a:fillRect/>
          </a:stretch>
        </p:blipFill>
        <p:spPr>
          <a:xfrm rot="1191871">
            <a:off x="90977" y="5646997"/>
            <a:ext cx="1091279" cy="1097375"/>
          </a:xfrm>
          <a:prstGeom prst="rect">
            <a:avLst/>
          </a:prstGeom>
        </p:spPr>
      </p:pic>
    </p:spTree>
    <p:extLst>
      <p:ext uri="{BB962C8B-B14F-4D97-AF65-F5344CB8AC3E}">
        <p14:creationId xmlns:p14="http://schemas.microsoft.com/office/powerpoint/2010/main" val="2955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9" name="Rectangle 48">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0"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52" name="Rectangle 51">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54" name="Rectangle 53">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ZoneTexte 5">
            <a:extLst>
              <a:ext uri="{FF2B5EF4-FFF2-40B4-BE49-F238E27FC236}">
                <a16:creationId xmlns:a16="http://schemas.microsoft.com/office/drawing/2014/main" id="{3A1ECD80-619C-8A1C-4B7A-5693FC629A6E}"/>
              </a:ext>
            </a:extLst>
          </p:cNvPr>
          <p:cNvSpPr txBox="1"/>
          <p:nvPr/>
        </p:nvSpPr>
        <p:spPr>
          <a:xfrm>
            <a:off x="561110" y="1241266"/>
            <a:ext cx="4478865" cy="315375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b="1">
                <a:solidFill>
                  <a:srgbClr val="5DA6B4"/>
                </a:solidFill>
                <a:latin typeface="+mj-lt"/>
                <a:ea typeface="+mj-ea"/>
                <a:cs typeface="+mj-cs"/>
              </a:rPr>
              <a:t>Démarche </a:t>
            </a:r>
            <a:r>
              <a:rPr lang="en-US" sz="4200" b="1" err="1">
                <a:solidFill>
                  <a:srgbClr val="5DA6B4"/>
                </a:solidFill>
                <a:latin typeface="+mj-lt"/>
                <a:ea typeface="+mj-ea"/>
                <a:cs typeface="+mj-cs"/>
              </a:rPr>
              <a:t>permettant</a:t>
            </a:r>
            <a:r>
              <a:rPr lang="en-US" sz="4200" b="1">
                <a:solidFill>
                  <a:srgbClr val="5DA6B4"/>
                </a:solidFill>
                <a:latin typeface="+mj-lt"/>
                <a:ea typeface="+mj-ea"/>
                <a:cs typeface="+mj-cs"/>
              </a:rPr>
              <a:t> de vivre les </a:t>
            </a:r>
            <a:r>
              <a:rPr lang="en-US" sz="4200" b="1" err="1">
                <a:solidFill>
                  <a:srgbClr val="5DA6B4"/>
                </a:solidFill>
                <a:latin typeface="+mj-lt"/>
                <a:ea typeface="+mj-ea"/>
                <a:cs typeface="+mj-cs"/>
              </a:rPr>
              <a:t>apprentissages</a:t>
            </a:r>
            <a:r>
              <a:rPr lang="en-US" sz="4200" b="1">
                <a:solidFill>
                  <a:srgbClr val="5DA6B4"/>
                </a:solidFill>
                <a:latin typeface="+mj-lt"/>
                <a:ea typeface="+mj-ea"/>
                <a:cs typeface="+mj-cs"/>
              </a:rPr>
              <a:t> </a:t>
            </a:r>
            <a:r>
              <a:rPr lang="en-US" sz="4200" b="1" err="1">
                <a:solidFill>
                  <a:srgbClr val="5DA6B4"/>
                </a:solidFill>
                <a:latin typeface="+mj-lt"/>
                <a:ea typeface="+mj-ea"/>
                <a:cs typeface="+mj-cs"/>
              </a:rPr>
              <a:t>expérientiels</a:t>
            </a:r>
            <a:endParaRPr lang="en-US" sz="4200" b="1">
              <a:solidFill>
                <a:srgbClr val="5DA6B4"/>
              </a:solidFill>
              <a:latin typeface="+mj-lt"/>
              <a:ea typeface="+mj-ea"/>
              <a:cs typeface="+mj-cs"/>
            </a:endParaRPr>
          </a:p>
        </p:txBody>
      </p:sp>
      <p:sp>
        <p:nvSpPr>
          <p:cNvPr id="58"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pic>
        <p:nvPicPr>
          <p:cNvPr id="2" name="Image 1">
            <a:extLst>
              <a:ext uri="{FF2B5EF4-FFF2-40B4-BE49-F238E27FC236}">
                <a16:creationId xmlns:a16="http://schemas.microsoft.com/office/drawing/2014/main" id="{AF7A774B-6EA7-30E9-6A0A-B61FE519DD2B}"/>
              </a:ext>
            </a:extLst>
          </p:cNvPr>
          <p:cNvPicPr>
            <a:picLocks noChangeAspect="1"/>
          </p:cNvPicPr>
          <p:nvPr/>
        </p:nvPicPr>
        <p:blipFill>
          <a:blip r:embed="rId4"/>
          <a:stretch>
            <a:fillRect/>
          </a:stretch>
        </p:blipFill>
        <p:spPr>
          <a:xfrm rot="1202976">
            <a:off x="146153" y="5666047"/>
            <a:ext cx="1091279" cy="1097375"/>
          </a:xfrm>
          <a:prstGeom prst="rect">
            <a:avLst/>
          </a:prstGeom>
        </p:spPr>
      </p:pic>
      <p:pic>
        <p:nvPicPr>
          <p:cNvPr id="4" name="Image 3">
            <a:extLst>
              <a:ext uri="{FF2B5EF4-FFF2-40B4-BE49-F238E27FC236}">
                <a16:creationId xmlns:a16="http://schemas.microsoft.com/office/drawing/2014/main" id="{1FB30974-B01F-70E0-39EB-0BB0C0AD79D6}"/>
              </a:ext>
            </a:extLst>
          </p:cNvPr>
          <p:cNvPicPr>
            <a:picLocks noChangeAspect="1"/>
          </p:cNvPicPr>
          <p:nvPr/>
        </p:nvPicPr>
        <p:blipFill>
          <a:blip r:embed="rId5"/>
          <a:stretch>
            <a:fillRect/>
          </a:stretch>
        </p:blipFill>
        <p:spPr>
          <a:xfrm>
            <a:off x="4842259" y="399501"/>
            <a:ext cx="6573167" cy="6220693"/>
          </a:xfrm>
          <a:prstGeom prst="rect">
            <a:avLst/>
          </a:prstGeom>
        </p:spPr>
      </p:pic>
    </p:spTree>
    <p:extLst>
      <p:ext uri="{BB962C8B-B14F-4D97-AF65-F5344CB8AC3E}">
        <p14:creationId xmlns:p14="http://schemas.microsoft.com/office/powerpoint/2010/main" val="338416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5D568F5-8BF1-8790-30A7-F6EECD179E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4416" y="2731167"/>
            <a:ext cx="11167447" cy="3484983"/>
          </a:xfrm>
          <a:prstGeom prst="rect">
            <a:avLst/>
          </a:prstGeom>
        </p:spPr>
      </p:pic>
      <p:graphicFrame>
        <p:nvGraphicFramePr>
          <p:cNvPr id="12" name="ZoneTexte 1">
            <a:extLst>
              <a:ext uri="{FF2B5EF4-FFF2-40B4-BE49-F238E27FC236}">
                <a16:creationId xmlns:a16="http://schemas.microsoft.com/office/drawing/2014/main" id="{A3F24E3F-2E5C-536C-853F-6AE9183CD6C5}"/>
              </a:ext>
            </a:extLst>
          </p:cNvPr>
          <p:cNvGraphicFramePr/>
          <p:nvPr>
            <p:extLst>
              <p:ext uri="{D42A27DB-BD31-4B8C-83A1-F6EECF244321}">
                <p14:modId xmlns:p14="http://schemas.microsoft.com/office/powerpoint/2010/main" val="1877224866"/>
              </p:ext>
            </p:extLst>
          </p:nvPr>
        </p:nvGraphicFramePr>
        <p:xfrm>
          <a:off x="5300640" y="501174"/>
          <a:ext cx="6053160" cy="17052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6730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19"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1"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2" name="Titre 1">
            <a:extLst>
              <a:ext uri="{FF2B5EF4-FFF2-40B4-BE49-F238E27FC236}">
                <a16:creationId xmlns:a16="http://schemas.microsoft.com/office/drawing/2014/main" id="{329E7046-BF8C-A654-39C3-F4928D954E6F}"/>
              </a:ext>
            </a:extLst>
          </p:cNvPr>
          <p:cNvSpPr>
            <a:spLocks noGrp="1"/>
          </p:cNvSpPr>
          <p:nvPr>
            <p:ph type="title"/>
          </p:nvPr>
        </p:nvSpPr>
        <p:spPr>
          <a:xfrm>
            <a:off x="639098" y="629265"/>
            <a:ext cx="6072776" cy="1622322"/>
          </a:xfrm>
        </p:spPr>
        <p:txBody>
          <a:bodyPr>
            <a:normAutofit fontScale="90000"/>
          </a:bodyPr>
          <a:lstStyle/>
          <a:p>
            <a:pPr>
              <a:lnSpc>
                <a:spcPct val="90000"/>
              </a:lnSpc>
            </a:pPr>
            <a:r>
              <a:rPr lang="fr-CA" sz="2800" b="1" dirty="0">
                <a:solidFill>
                  <a:srgbClr val="FFFFFF"/>
                </a:solidFill>
              </a:rPr>
              <a:t>Exemples d’apprentissage expérientiel – conférenciers</a:t>
            </a:r>
            <a:br>
              <a:rPr lang="fr-CA" sz="2500" b="1" dirty="0">
                <a:solidFill>
                  <a:srgbClr val="FFFFFF"/>
                </a:solidFill>
              </a:rPr>
            </a:br>
            <a:br>
              <a:rPr lang="fr-CA" sz="2500" b="1" dirty="0">
                <a:solidFill>
                  <a:srgbClr val="FFFFFF"/>
                </a:solidFill>
              </a:rPr>
            </a:br>
            <a:br>
              <a:rPr lang="en-CA" sz="2500" dirty="0">
                <a:solidFill>
                  <a:srgbClr val="FFFFFF"/>
                </a:solidFill>
              </a:rPr>
            </a:br>
            <a:endParaRPr lang="en-CA" sz="2500" dirty="0">
              <a:solidFill>
                <a:srgbClr val="FFFFFF"/>
              </a:solidFill>
            </a:endParaRPr>
          </a:p>
        </p:txBody>
      </p:sp>
      <p:pic>
        <p:nvPicPr>
          <p:cNvPr id="12" name="Image 11">
            <a:extLst>
              <a:ext uri="{FF2B5EF4-FFF2-40B4-BE49-F238E27FC236}">
                <a16:creationId xmlns:a16="http://schemas.microsoft.com/office/drawing/2014/main" id="{43FE2FCF-6C63-ED32-C572-317EEE9050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2"/>
          <a:stretch/>
        </p:blipFill>
        <p:spPr>
          <a:xfrm>
            <a:off x="6879049" y="480060"/>
            <a:ext cx="4825273" cy="2948940"/>
          </a:xfrm>
          <a:custGeom>
            <a:avLst/>
            <a:gdLst/>
            <a:ahLst/>
            <a:cxnLst/>
            <a:rect l="l" t="t" r="r" b="b"/>
            <a:pathLst>
              <a:path w="4825273" h="2948940">
                <a:moveTo>
                  <a:pt x="0" y="0"/>
                </a:moveTo>
                <a:lnTo>
                  <a:pt x="2646616" y="0"/>
                </a:lnTo>
                <a:lnTo>
                  <a:pt x="4664497" y="0"/>
                </a:lnTo>
                <a:lnTo>
                  <a:pt x="4825273" y="0"/>
                </a:lnTo>
                <a:lnTo>
                  <a:pt x="4825273" y="2948940"/>
                </a:lnTo>
                <a:lnTo>
                  <a:pt x="221394" y="2948940"/>
                </a:lnTo>
                <a:lnTo>
                  <a:pt x="221394" y="2876858"/>
                </a:lnTo>
                <a:lnTo>
                  <a:pt x="222335" y="2750941"/>
                </a:lnTo>
                <a:lnTo>
                  <a:pt x="221394" y="2623814"/>
                </a:lnTo>
                <a:lnTo>
                  <a:pt x="219512" y="2494871"/>
                </a:lnTo>
                <a:lnTo>
                  <a:pt x="217787" y="2365928"/>
                </a:lnTo>
                <a:lnTo>
                  <a:pt x="214023" y="2235169"/>
                </a:lnTo>
                <a:lnTo>
                  <a:pt x="210103" y="2103199"/>
                </a:lnTo>
                <a:lnTo>
                  <a:pt x="205555" y="1971229"/>
                </a:lnTo>
                <a:lnTo>
                  <a:pt x="199125" y="1838048"/>
                </a:lnTo>
                <a:lnTo>
                  <a:pt x="191441" y="1703656"/>
                </a:lnTo>
                <a:lnTo>
                  <a:pt x="184071" y="1568660"/>
                </a:lnTo>
                <a:lnTo>
                  <a:pt x="174662" y="1433663"/>
                </a:lnTo>
                <a:lnTo>
                  <a:pt x="163371" y="1296850"/>
                </a:lnTo>
                <a:lnTo>
                  <a:pt x="152080" y="1161853"/>
                </a:lnTo>
                <a:lnTo>
                  <a:pt x="139063" y="1024435"/>
                </a:lnTo>
                <a:lnTo>
                  <a:pt x="124793" y="886411"/>
                </a:lnTo>
                <a:lnTo>
                  <a:pt x="109738" y="750203"/>
                </a:lnTo>
                <a:lnTo>
                  <a:pt x="92174" y="612180"/>
                </a:lnTo>
                <a:lnTo>
                  <a:pt x="73356" y="474761"/>
                </a:lnTo>
                <a:lnTo>
                  <a:pt x="54694" y="336738"/>
                </a:lnTo>
                <a:lnTo>
                  <a:pt x="32897" y="199320"/>
                </a:lnTo>
                <a:lnTo>
                  <a:pt x="10628" y="62507"/>
                </a:lnTo>
                <a:close/>
              </a:path>
            </a:pathLst>
          </a:custGeom>
        </p:spPr>
      </p:pic>
      <p:sp>
        <p:nvSpPr>
          <p:cNvPr id="23" name="Rectangle 22">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Oval 24">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Oval 26">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Espace réservé du contenu 5">
            <a:extLst>
              <a:ext uri="{FF2B5EF4-FFF2-40B4-BE49-F238E27FC236}">
                <a16:creationId xmlns:a16="http://schemas.microsoft.com/office/drawing/2014/main" id="{8C73F5D8-2808-0DB5-A5A1-4E293C74927B}"/>
              </a:ext>
            </a:extLst>
          </p:cNvPr>
          <p:cNvSpPr>
            <a:spLocks noGrp="1"/>
          </p:cNvSpPr>
          <p:nvPr>
            <p:ph idx="1"/>
          </p:nvPr>
        </p:nvSpPr>
        <p:spPr>
          <a:xfrm>
            <a:off x="639098" y="1706880"/>
            <a:ext cx="6072776" cy="4523595"/>
          </a:xfrm>
        </p:spPr>
        <p:txBody>
          <a:bodyPr anchor="ctr">
            <a:normAutofit/>
          </a:bodyPr>
          <a:lstStyle/>
          <a:p>
            <a:pPr lvl="0">
              <a:lnSpc>
                <a:spcPct val="90000"/>
              </a:lnSpc>
              <a:buFont typeface="Wingdings" panose="05000000000000000000" pitchFamily="2" charset="2"/>
              <a:buChar char="ü"/>
            </a:pPr>
            <a:r>
              <a:rPr lang="fr-CA" sz="2000">
                <a:solidFill>
                  <a:srgbClr val="FFFFFF"/>
                </a:solidFill>
                <a:latin typeface="Calibri" panose="020F0502020204030204" pitchFamily="34" charset="0"/>
                <a:ea typeface="Times New Roman" panose="02020603050405020304" pitchFamily="18" charset="0"/>
              </a:rPr>
              <a:t>Collègue CVC au DSF - NO</a:t>
            </a:r>
          </a:p>
          <a:p>
            <a:pPr lvl="0">
              <a:lnSpc>
                <a:spcPct val="90000"/>
              </a:lnSpc>
              <a:buFont typeface="Wingdings" panose="05000000000000000000" pitchFamily="2" charset="2"/>
              <a:buChar char="ü"/>
            </a:pPr>
            <a:r>
              <a:rPr lang="fr-CA" sz="2000">
                <a:solidFill>
                  <a:srgbClr val="FFFFFF"/>
                </a:solidFill>
                <a:latin typeface="Calibri" panose="020F0502020204030204" pitchFamily="34" charset="0"/>
                <a:ea typeface="Times New Roman" panose="02020603050405020304" pitchFamily="18" charset="0"/>
              </a:rPr>
              <a:t>Enjeux – 9</a:t>
            </a:r>
            <a:r>
              <a:rPr lang="fr-CA" sz="2000" baseline="30000">
                <a:solidFill>
                  <a:srgbClr val="FFFFFF"/>
                </a:solidFill>
                <a:latin typeface="Calibri" panose="020F0502020204030204" pitchFamily="34" charset="0"/>
                <a:ea typeface="Times New Roman" panose="02020603050405020304" pitchFamily="18" charset="0"/>
              </a:rPr>
              <a:t>e</a:t>
            </a:r>
            <a:r>
              <a:rPr lang="fr-CA" sz="2000">
                <a:solidFill>
                  <a:srgbClr val="FFFFFF"/>
                </a:solidFill>
                <a:latin typeface="Calibri" panose="020F0502020204030204" pitchFamily="34" charset="0"/>
                <a:ea typeface="Times New Roman" panose="02020603050405020304" pitchFamily="18" charset="0"/>
              </a:rPr>
              <a:t> année </a:t>
            </a:r>
          </a:p>
          <a:p>
            <a:pPr lvl="0">
              <a:lnSpc>
                <a:spcPct val="90000"/>
              </a:lnSpc>
              <a:buFont typeface="Wingdings" panose="05000000000000000000" pitchFamily="2" charset="2"/>
              <a:buChar char="ü"/>
            </a:pPr>
            <a:r>
              <a:rPr lang="fr-CA" sz="2000">
                <a:solidFill>
                  <a:srgbClr val="FFFFFF"/>
                </a:solidFill>
                <a:latin typeface="Calibri" panose="020F0502020204030204" pitchFamily="34" charset="0"/>
                <a:ea typeface="Times New Roman" panose="02020603050405020304" pitchFamily="18" charset="0"/>
              </a:rPr>
              <a:t>Activités d’apprentissage avec partenaires – invités </a:t>
            </a:r>
          </a:p>
          <a:p>
            <a:pPr lvl="0">
              <a:lnSpc>
                <a:spcPct val="90000"/>
              </a:lnSpc>
              <a:buFont typeface="Wingdings" panose="05000000000000000000" pitchFamily="2" charset="2"/>
              <a:buChar char="ü"/>
            </a:pPr>
            <a:r>
              <a:rPr lang="fr-CA" sz="2000">
                <a:solidFill>
                  <a:srgbClr val="FFFFFF"/>
                </a:solidFill>
                <a:latin typeface="Calibri" panose="020F0502020204030204" pitchFamily="34" charset="0"/>
                <a:ea typeface="Times New Roman" panose="02020603050405020304" pitchFamily="18" charset="0"/>
              </a:rPr>
              <a:t>Liens directs avec des RAG et RAS</a:t>
            </a:r>
            <a:r>
              <a:rPr lang="fr-CA" sz="2000" b="1">
                <a:solidFill>
                  <a:srgbClr val="FFFFFF"/>
                </a:solidFill>
              </a:rPr>
              <a:t> - </a:t>
            </a:r>
            <a:r>
              <a:rPr lang="fr-CA" sz="2000">
                <a:solidFill>
                  <a:srgbClr val="FFFFFF"/>
                </a:solidFill>
                <a:latin typeface="Calibri" panose="020F0502020204030204" pitchFamily="34" charset="0"/>
              </a:rPr>
              <a:t>Découvrir le monde qui nous entoure et se forger une idée d’où on veut se situer dans ce monde.</a:t>
            </a:r>
          </a:p>
          <a:p>
            <a:pPr marL="0" lvl="0" indent="0">
              <a:lnSpc>
                <a:spcPct val="90000"/>
              </a:lnSpc>
              <a:spcBef>
                <a:spcPts val="0"/>
              </a:spcBef>
              <a:buNone/>
            </a:pPr>
            <a:endParaRPr lang="fr-CA" sz="2000" b="1">
              <a:solidFill>
                <a:srgbClr val="FFFFFF"/>
              </a:solidFill>
              <a:latin typeface="Calibri" panose="020F0502020204030204" pitchFamily="34" charset="0"/>
            </a:endParaRPr>
          </a:p>
          <a:p>
            <a:pPr>
              <a:lnSpc>
                <a:spcPct val="90000"/>
              </a:lnSpc>
            </a:pPr>
            <a:r>
              <a:rPr lang="fr-CA" sz="2000" b="1">
                <a:solidFill>
                  <a:srgbClr val="FFFFFF"/>
                </a:solidFill>
                <a:latin typeface="Calibri" panose="020F0502020204030204" pitchFamily="34" charset="0"/>
              </a:rPr>
              <a:t>Se penche sur les 10 enjeux mondiaux :</a:t>
            </a:r>
          </a:p>
          <a:p>
            <a:pPr marL="0" indent="0">
              <a:lnSpc>
                <a:spcPct val="90000"/>
              </a:lnSpc>
              <a:buNone/>
            </a:pPr>
            <a:r>
              <a:rPr lang="fr-CA" sz="2000">
                <a:solidFill>
                  <a:srgbClr val="FFFFFF"/>
                </a:solidFill>
                <a:latin typeface="Calibri" panose="020F0502020204030204" pitchFamily="34" charset="0"/>
              </a:rPr>
              <a:t>Médias – Consommation – Environnement - Pauvreté, richesse et pouvoir - Peuples indigènes - Paix et conflit - Oppression et génocide - Santé et biotechnologie - Genre et identité - Justice sociale et droits de la personne</a:t>
            </a:r>
          </a:p>
          <a:p>
            <a:pPr marL="0" indent="0">
              <a:lnSpc>
                <a:spcPct val="90000"/>
              </a:lnSpc>
              <a:buNone/>
            </a:pPr>
            <a:endParaRPr lang="fr-CA" sz="1500">
              <a:solidFill>
                <a:srgbClr val="FFFFFF"/>
              </a:solidFill>
              <a:latin typeface="Calibri" panose="020F0502020204030204" pitchFamily="34" charset="0"/>
            </a:endParaRPr>
          </a:p>
          <a:p>
            <a:pPr marL="0" indent="0">
              <a:lnSpc>
                <a:spcPct val="90000"/>
              </a:lnSpc>
              <a:buNone/>
            </a:pPr>
            <a:endParaRPr lang="en-CA" sz="1500">
              <a:solidFill>
                <a:srgbClr val="FFFFFF"/>
              </a:solidFill>
            </a:endParaRPr>
          </a:p>
        </p:txBody>
      </p:sp>
      <p:pic>
        <p:nvPicPr>
          <p:cNvPr id="11" name="Image 10">
            <a:extLst>
              <a:ext uri="{FF2B5EF4-FFF2-40B4-BE49-F238E27FC236}">
                <a16:creationId xmlns:a16="http://schemas.microsoft.com/office/drawing/2014/main" id="{A3A8371F-6E7E-2618-8DF3-9824EF8F0F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74510" y="3429000"/>
            <a:ext cx="4929808" cy="2948940"/>
          </a:xfrm>
          <a:custGeom>
            <a:avLst/>
            <a:gdLst/>
            <a:ahLst/>
            <a:cxnLst/>
            <a:rect l="l" t="t" r="r" b="b"/>
            <a:pathLst>
              <a:path w="4929808" h="2948940">
                <a:moveTo>
                  <a:pt x="325929" y="0"/>
                </a:moveTo>
                <a:lnTo>
                  <a:pt x="4929808" y="0"/>
                </a:lnTo>
                <a:lnTo>
                  <a:pt x="4929808" y="2948940"/>
                </a:lnTo>
                <a:lnTo>
                  <a:pt x="4769032" y="2948940"/>
                </a:lnTo>
                <a:lnTo>
                  <a:pt x="2751151" y="2948940"/>
                </a:lnTo>
                <a:lnTo>
                  <a:pt x="0" y="2948940"/>
                </a:lnTo>
                <a:lnTo>
                  <a:pt x="0" y="2948045"/>
                </a:lnTo>
                <a:lnTo>
                  <a:pt x="103291" y="2948045"/>
                </a:lnTo>
                <a:lnTo>
                  <a:pt x="112340" y="2889373"/>
                </a:lnTo>
                <a:lnTo>
                  <a:pt x="123631" y="2813097"/>
                </a:lnTo>
                <a:lnTo>
                  <a:pt x="135550" y="2722292"/>
                </a:lnTo>
                <a:lnTo>
                  <a:pt x="149820" y="2614536"/>
                </a:lnTo>
                <a:lnTo>
                  <a:pt x="164875" y="2495279"/>
                </a:lnTo>
                <a:lnTo>
                  <a:pt x="180714" y="2360888"/>
                </a:lnTo>
                <a:lnTo>
                  <a:pt x="197494" y="2214389"/>
                </a:lnTo>
                <a:lnTo>
                  <a:pt x="214273" y="2055177"/>
                </a:lnTo>
                <a:lnTo>
                  <a:pt x="231367" y="1885675"/>
                </a:lnTo>
                <a:lnTo>
                  <a:pt x="247205" y="1702854"/>
                </a:lnTo>
                <a:lnTo>
                  <a:pt x="262417" y="1511558"/>
                </a:lnTo>
                <a:lnTo>
                  <a:pt x="276217" y="1309365"/>
                </a:lnTo>
                <a:lnTo>
                  <a:pt x="289390" y="1098697"/>
                </a:lnTo>
                <a:lnTo>
                  <a:pt x="301779" y="878949"/>
                </a:lnTo>
                <a:lnTo>
                  <a:pt x="306170" y="766351"/>
                </a:lnTo>
                <a:lnTo>
                  <a:pt x="311031" y="651331"/>
                </a:lnTo>
                <a:lnTo>
                  <a:pt x="315579" y="534495"/>
                </a:lnTo>
                <a:lnTo>
                  <a:pt x="318558" y="417054"/>
                </a:lnTo>
                <a:lnTo>
                  <a:pt x="321224" y="297191"/>
                </a:lnTo>
                <a:lnTo>
                  <a:pt x="324047" y="176118"/>
                </a:lnTo>
                <a:lnTo>
                  <a:pt x="325929" y="52623"/>
                </a:lnTo>
                <a:close/>
              </a:path>
            </a:pathLst>
          </a:custGeom>
        </p:spPr>
      </p:pic>
    </p:spTree>
    <p:extLst>
      <p:ext uri="{BB962C8B-B14F-4D97-AF65-F5344CB8AC3E}">
        <p14:creationId xmlns:p14="http://schemas.microsoft.com/office/powerpoint/2010/main" val="21397216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9C3F34D-2523-3CF4-E559-BEAAAA7689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7086" y="466162"/>
            <a:ext cx="5615867" cy="3937502"/>
          </a:xfrm>
          <a:custGeom>
            <a:avLst/>
            <a:gdLst/>
            <a:ahLst/>
            <a:cxnLst/>
            <a:rect l="l" t="t" r="r" b="b"/>
            <a:pathLst>
              <a:path w="5615867" h="3937502">
                <a:moveTo>
                  <a:pt x="0" y="0"/>
                </a:moveTo>
                <a:lnTo>
                  <a:pt x="5615867" y="0"/>
                </a:lnTo>
                <a:lnTo>
                  <a:pt x="5615867" y="3592995"/>
                </a:lnTo>
                <a:lnTo>
                  <a:pt x="5526768" y="3592995"/>
                </a:lnTo>
                <a:lnTo>
                  <a:pt x="5297516" y="3589699"/>
                </a:lnTo>
                <a:lnTo>
                  <a:pt x="5072759" y="3584753"/>
                </a:lnTo>
                <a:lnTo>
                  <a:pt x="4850251" y="3580082"/>
                </a:lnTo>
                <a:lnTo>
                  <a:pt x="4632236" y="3574861"/>
                </a:lnTo>
                <a:lnTo>
                  <a:pt x="4415345" y="3566894"/>
                </a:lnTo>
                <a:lnTo>
                  <a:pt x="4201828" y="3558376"/>
                </a:lnTo>
                <a:lnTo>
                  <a:pt x="3992803" y="3550683"/>
                </a:lnTo>
                <a:lnTo>
                  <a:pt x="3584870" y="3528977"/>
                </a:lnTo>
                <a:lnTo>
                  <a:pt x="3193793" y="3505898"/>
                </a:lnTo>
                <a:lnTo>
                  <a:pt x="2818449" y="3481719"/>
                </a:lnTo>
                <a:lnTo>
                  <a:pt x="2463334" y="3455068"/>
                </a:lnTo>
                <a:lnTo>
                  <a:pt x="2123952" y="3427317"/>
                </a:lnTo>
                <a:lnTo>
                  <a:pt x="1809292" y="3397369"/>
                </a:lnTo>
                <a:lnTo>
                  <a:pt x="1513738" y="3367971"/>
                </a:lnTo>
                <a:lnTo>
                  <a:pt x="1241781" y="3338572"/>
                </a:lnTo>
                <a:lnTo>
                  <a:pt x="992302" y="3310822"/>
                </a:lnTo>
                <a:lnTo>
                  <a:pt x="770916" y="3284445"/>
                </a:lnTo>
                <a:lnTo>
                  <a:pt x="570883" y="3259442"/>
                </a:lnTo>
                <a:lnTo>
                  <a:pt x="402316" y="3238561"/>
                </a:lnTo>
                <a:lnTo>
                  <a:pt x="260719" y="3218778"/>
                </a:lnTo>
                <a:lnTo>
                  <a:pt x="66304" y="3190479"/>
                </a:lnTo>
                <a:lnTo>
                  <a:pt x="1" y="3180862"/>
                </a:lnTo>
                <a:lnTo>
                  <a:pt x="1" y="3937502"/>
                </a:lnTo>
                <a:lnTo>
                  <a:pt x="0" y="3937502"/>
                </a:lnTo>
                <a:close/>
              </a:path>
            </a:pathLst>
          </a:custGeom>
        </p:spPr>
      </p:pic>
      <p:pic>
        <p:nvPicPr>
          <p:cNvPr id="3" name="Image 2">
            <a:extLst>
              <a:ext uri="{FF2B5EF4-FFF2-40B4-BE49-F238E27FC236}">
                <a16:creationId xmlns:a16="http://schemas.microsoft.com/office/drawing/2014/main" id="{5A89BDE8-831B-8A3A-BE46-9DFBE215E6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89905" y="454911"/>
            <a:ext cx="5625013" cy="3594644"/>
          </a:xfrm>
          <a:custGeom>
            <a:avLst/>
            <a:gdLst/>
            <a:ahLst/>
            <a:cxnLst/>
            <a:rect l="l" t="t" r="r" b="b"/>
            <a:pathLst>
              <a:path w="5625013" h="3594644">
                <a:moveTo>
                  <a:pt x="0" y="0"/>
                </a:moveTo>
                <a:lnTo>
                  <a:pt x="5625013" y="0"/>
                </a:lnTo>
                <a:lnTo>
                  <a:pt x="5625013" y="3182785"/>
                </a:lnTo>
                <a:lnTo>
                  <a:pt x="5369916" y="3223724"/>
                </a:lnTo>
                <a:lnTo>
                  <a:pt x="5115940" y="3262739"/>
                </a:lnTo>
                <a:lnTo>
                  <a:pt x="4860842" y="3300930"/>
                </a:lnTo>
                <a:lnTo>
                  <a:pt x="4604619" y="3333626"/>
                </a:lnTo>
                <a:lnTo>
                  <a:pt x="4349520" y="3366596"/>
                </a:lnTo>
                <a:lnTo>
                  <a:pt x="4093297" y="3397369"/>
                </a:lnTo>
                <a:lnTo>
                  <a:pt x="3840446" y="3423746"/>
                </a:lnTo>
                <a:lnTo>
                  <a:pt x="3584223" y="3448748"/>
                </a:lnTo>
                <a:lnTo>
                  <a:pt x="3329125" y="3471553"/>
                </a:lnTo>
                <a:lnTo>
                  <a:pt x="3078521" y="3491336"/>
                </a:lnTo>
                <a:lnTo>
                  <a:pt x="2824547" y="3511118"/>
                </a:lnTo>
                <a:lnTo>
                  <a:pt x="2573942" y="3527604"/>
                </a:lnTo>
                <a:lnTo>
                  <a:pt x="2323339" y="3540517"/>
                </a:lnTo>
                <a:lnTo>
                  <a:pt x="2073860" y="3553980"/>
                </a:lnTo>
                <a:lnTo>
                  <a:pt x="1826627" y="3565245"/>
                </a:lnTo>
                <a:lnTo>
                  <a:pt x="1581642" y="3573213"/>
                </a:lnTo>
                <a:lnTo>
                  <a:pt x="1336657" y="3580082"/>
                </a:lnTo>
                <a:lnTo>
                  <a:pt x="1093921" y="3586676"/>
                </a:lnTo>
                <a:lnTo>
                  <a:pt x="854555" y="3589699"/>
                </a:lnTo>
                <a:lnTo>
                  <a:pt x="615189" y="3592995"/>
                </a:lnTo>
                <a:lnTo>
                  <a:pt x="379194" y="3594644"/>
                </a:lnTo>
                <a:lnTo>
                  <a:pt x="145448" y="3592995"/>
                </a:lnTo>
                <a:lnTo>
                  <a:pt x="0" y="3592995"/>
                </a:lnTo>
                <a:close/>
              </a:path>
            </a:pathLst>
          </a:custGeom>
        </p:spPr>
      </p:pic>
      <p:sp>
        <p:nvSpPr>
          <p:cNvPr id="33"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5" name="Freeform: Shape 34">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7"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7" name="Espace réservé du contenu 6">
            <a:extLst>
              <a:ext uri="{FF2B5EF4-FFF2-40B4-BE49-F238E27FC236}">
                <a16:creationId xmlns:a16="http://schemas.microsoft.com/office/drawing/2014/main" id="{E942E3C2-297A-3A37-DB88-A098FF6501C7}"/>
              </a:ext>
            </a:extLst>
          </p:cNvPr>
          <p:cNvSpPr>
            <a:spLocks noGrp="1"/>
          </p:cNvSpPr>
          <p:nvPr>
            <p:ph idx="1"/>
          </p:nvPr>
        </p:nvSpPr>
        <p:spPr>
          <a:xfrm>
            <a:off x="477086" y="4090151"/>
            <a:ext cx="11237828" cy="1908976"/>
          </a:xfrm>
        </p:spPr>
        <p:txBody>
          <a:bodyPr anchor="ctr">
            <a:noAutofit/>
          </a:bodyPr>
          <a:lstStyle/>
          <a:p>
            <a:pPr marL="0" indent="0" algn="ctr">
              <a:buClrTx/>
              <a:buNone/>
            </a:pPr>
            <a:r>
              <a:rPr lang="fr-CA" sz="2400" b="1">
                <a:solidFill>
                  <a:schemeClr val="tx1"/>
                </a:solidFill>
                <a:latin typeface="+mj-lt"/>
                <a:ea typeface="+mj-ea"/>
                <a:cs typeface="+mj-cs"/>
              </a:rPr>
              <a:t>Description de l’atelier</a:t>
            </a:r>
          </a:p>
          <a:p>
            <a:pPr marL="0" indent="0" algn="ctr">
              <a:buClrTx/>
              <a:buNone/>
            </a:pPr>
            <a:r>
              <a:rPr lang="fr-CA" sz="3200" b="1" i="1">
                <a:solidFill>
                  <a:schemeClr val="tx2">
                    <a:lumMod val="90000"/>
                  </a:schemeClr>
                </a:solidFill>
              </a:rPr>
              <a:t>En apprendre plus sur l’apprentissage expérientiel et partager quelques pistes d’intégration dans différents contextes, tant au primaire qu’au secondaire.  </a:t>
            </a:r>
            <a:endParaRPr lang="fr-CA" sz="3200" b="1">
              <a:solidFill>
                <a:schemeClr val="tx2">
                  <a:lumMod val="90000"/>
                </a:schemeClr>
              </a:solidFill>
            </a:endParaRPr>
          </a:p>
        </p:txBody>
      </p:sp>
    </p:spTree>
    <p:extLst>
      <p:ext uri="{BB962C8B-B14F-4D97-AF65-F5344CB8AC3E}">
        <p14:creationId xmlns:p14="http://schemas.microsoft.com/office/powerpoint/2010/main" val="1176007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9E7046-BF8C-A654-39C3-F4928D954E6F}"/>
              </a:ext>
            </a:extLst>
          </p:cNvPr>
          <p:cNvSpPr>
            <a:spLocks noGrp="1"/>
          </p:cNvSpPr>
          <p:nvPr>
            <p:ph type="title"/>
          </p:nvPr>
        </p:nvSpPr>
        <p:spPr>
          <a:xfrm>
            <a:off x="1083034" y="1174306"/>
            <a:ext cx="8761413" cy="706964"/>
          </a:xfrm>
        </p:spPr>
        <p:txBody>
          <a:bodyPr>
            <a:normAutofit fontScale="90000"/>
          </a:bodyPr>
          <a:lstStyle/>
          <a:p>
            <a:pPr>
              <a:lnSpc>
                <a:spcPct val="90000"/>
              </a:lnSpc>
            </a:pPr>
            <a:r>
              <a:rPr lang="fr-CA" sz="3300" b="1" dirty="0">
                <a:solidFill>
                  <a:srgbClr val="FFFFFF"/>
                </a:solidFill>
              </a:rPr>
              <a:t>Exemples d’apprentissage expérientiel (suite)</a:t>
            </a:r>
            <a:br>
              <a:rPr lang="fr-CA" sz="3300" b="1" dirty="0"/>
            </a:br>
            <a:br>
              <a:rPr lang="fr-CA" sz="3300" b="1" dirty="0"/>
            </a:br>
            <a:br>
              <a:rPr lang="en-CA" sz="900" dirty="0"/>
            </a:br>
            <a:endParaRPr lang="en-CA" sz="900" dirty="0"/>
          </a:p>
        </p:txBody>
      </p:sp>
      <p:sp>
        <p:nvSpPr>
          <p:cNvPr id="6" name="Espace réservé du contenu 5">
            <a:extLst>
              <a:ext uri="{FF2B5EF4-FFF2-40B4-BE49-F238E27FC236}">
                <a16:creationId xmlns:a16="http://schemas.microsoft.com/office/drawing/2014/main" id="{8C73F5D8-2808-0DB5-A5A1-4E293C74927B}"/>
              </a:ext>
            </a:extLst>
          </p:cNvPr>
          <p:cNvSpPr>
            <a:spLocks noGrp="1"/>
          </p:cNvSpPr>
          <p:nvPr>
            <p:ph idx="1"/>
          </p:nvPr>
        </p:nvSpPr>
        <p:spPr>
          <a:xfrm>
            <a:off x="401054" y="2358189"/>
            <a:ext cx="6962272" cy="4315325"/>
          </a:xfrm>
        </p:spPr>
        <p:txBody>
          <a:bodyPr anchor="ctr">
            <a:normAutofit/>
          </a:bodyPr>
          <a:lstStyle/>
          <a:p>
            <a:pPr marL="0" indent="0">
              <a:lnSpc>
                <a:spcPct val="90000"/>
              </a:lnSpc>
              <a:spcAft>
                <a:spcPts val="800"/>
              </a:spcAft>
              <a:buNone/>
            </a:pPr>
            <a:r>
              <a:rPr lang="fr-CA" sz="2000" b="1" kern="100">
                <a:effectLst/>
                <a:latin typeface="Century Gothic" panose="020B0502020202020204" pitchFamily="34" charset="0"/>
                <a:ea typeface="Calibri" panose="020F0502020204030204" pitchFamily="34" charset="0"/>
                <a:cs typeface="Times New Roman" panose="02020603050405020304" pitchFamily="18" charset="0"/>
              </a:rPr>
              <a:t>Enjeux actuels 2 – Suite à la découverte du monde qui m’entoure et des différents enjeux qu’on y retrouve, comment puis-je faire une différence?</a:t>
            </a:r>
            <a:endParaRPr lang="fr-CA" sz="20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Aft>
                <a:spcPts val="800"/>
              </a:spcAft>
            </a:pPr>
            <a:r>
              <a:rPr lang="fr-CA" sz="2000" kern="100">
                <a:effectLst/>
                <a:latin typeface="Century Gothic" panose="020B0502020202020204" pitchFamily="34" charset="0"/>
                <a:ea typeface="Calibri" panose="020F0502020204030204" pitchFamily="34" charset="0"/>
                <a:cs typeface="Times New Roman" panose="02020603050405020304" pitchFamily="18" charset="0"/>
              </a:rPr>
              <a:t>Les élèves sont 100% en projet selon leur enjeu choisi. </a:t>
            </a:r>
          </a:p>
          <a:p>
            <a:pPr>
              <a:lnSpc>
                <a:spcPct val="90000"/>
              </a:lnSpc>
              <a:spcAft>
                <a:spcPts val="800"/>
              </a:spcAft>
            </a:pPr>
            <a:r>
              <a:rPr lang="fr-CA" sz="2000" kern="100">
                <a:latin typeface="Century Gothic" panose="020B0502020202020204" pitchFamily="34" charset="0"/>
                <a:cs typeface="Times New Roman" panose="02020603050405020304" pitchFamily="18" charset="0"/>
              </a:rPr>
              <a:t>CVC appui les enseignants en :</a:t>
            </a:r>
          </a:p>
          <a:p>
            <a:pPr>
              <a:lnSpc>
                <a:spcPct val="90000"/>
              </a:lnSpc>
              <a:buFont typeface="Wingdings" panose="05000000000000000000" pitchFamily="2" charset="2"/>
              <a:buChar char="ü"/>
            </a:pPr>
            <a:r>
              <a:rPr lang="fr-CA" sz="2000" kern="100">
                <a:latin typeface="Century Gothic" panose="020B0502020202020204" pitchFamily="34" charset="0"/>
                <a:cs typeface="Times New Roman" panose="02020603050405020304" pitchFamily="18" charset="0"/>
              </a:rPr>
              <a:t>accompagnant les élèves;</a:t>
            </a:r>
            <a:endParaRPr lang="fr-CA">
              <a:solidFill>
                <a:schemeClr val="tx1"/>
              </a:solidFill>
              <a:latin typeface="Calibri" panose="020F0502020204030204" pitchFamily="34" charset="0"/>
            </a:endParaRPr>
          </a:p>
          <a:p>
            <a:pPr>
              <a:lnSpc>
                <a:spcPct val="90000"/>
              </a:lnSpc>
              <a:buFont typeface="Wingdings" panose="05000000000000000000" pitchFamily="2" charset="2"/>
              <a:buChar char="ü"/>
            </a:pPr>
            <a:r>
              <a:rPr lang="fr-CA" sz="2000" kern="100">
                <a:latin typeface="Century Gothic" panose="020B0502020202020204" pitchFamily="34" charset="0"/>
                <a:cs typeface="Times New Roman" panose="02020603050405020304" pitchFamily="18" charset="0"/>
              </a:rPr>
              <a:t>trouvant des partenaires;</a:t>
            </a:r>
          </a:p>
          <a:p>
            <a:pPr>
              <a:lnSpc>
                <a:spcPct val="90000"/>
              </a:lnSpc>
              <a:buFont typeface="Wingdings" panose="05000000000000000000" pitchFamily="2" charset="2"/>
              <a:buChar char="ü"/>
            </a:pPr>
            <a:r>
              <a:rPr lang="fr-CA" sz="2000" kern="100">
                <a:latin typeface="Century Gothic" panose="020B0502020202020204" pitchFamily="34" charset="0"/>
                <a:cs typeface="Times New Roman" panose="02020603050405020304" pitchFamily="18" charset="0"/>
              </a:rPr>
              <a:t>allant rencontrer des gens / conférenciers;</a:t>
            </a:r>
          </a:p>
          <a:p>
            <a:pPr>
              <a:lnSpc>
                <a:spcPct val="90000"/>
              </a:lnSpc>
              <a:buFont typeface="Wingdings" panose="05000000000000000000" pitchFamily="2" charset="2"/>
              <a:buChar char="ü"/>
            </a:pPr>
            <a:r>
              <a:rPr lang="fr-CA" sz="2000" kern="100">
                <a:latin typeface="Century Gothic" panose="020B0502020202020204" pitchFamily="34" charset="0"/>
                <a:cs typeface="Times New Roman" panose="02020603050405020304" pitchFamily="18" charset="0"/>
              </a:rPr>
              <a:t>organisant des visites dans la communauté.</a:t>
            </a:r>
          </a:p>
        </p:txBody>
      </p:sp>
      <p:pic>
        <p:nvPicPr>
          <p:cNvPr id="3" name="Image 2">
            <a:extLst>
              <a:ext uri="{FF2B5EF4-FFF2-40B4-BE49-F238E27FC236}">
                <a16:creationId xmlns:a16="http://schemas.microsoft.com/office/drawing/2014/main" id="{CF750C80-8F40-8DBD-A1E0-26E4BA6BAD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63326" y="2982269"/>
            <a:ext cx="2090649" cy="3067163"/>
          </a:xfrm>
          <a:prstGeom prst="roundRect">
            <a:avLst>
              <a:gd name="adj" fmla="val 1858"/>
            </a:avLst>
          </a:prstGeom>
          <a:ln w="57150">
            <a:solidFill>
              <a:schemeClr val="tx1"/>
            </a:solidFill>
          </a:ln>
          <a:effectLst>
            <a:outerShdw blurRad="50800" dist="50800" dir="5400000" algn="tl" rotWithShape="0">
              <a:srgbClr val="000000">
                <a:alpha val="43000"/>
              </a:srgbClr>
            </a:outerShdw>
          </a:effectLst>
        </p:spPr>
      </p:pic>
      <p:pic>
        <p:nvPicPr>
          <p:cNvPr id="4" name="Image 3">
            <a:extLst>
              <a:ext uri="{FF2B5EF4-FFF2-40B4-BE49-F238E27FC236}">
                <a16:creationId xmlns:a16="http://schemas.microsoft.com/office/drawing/2014/main" id="{FB81B5E4-3ADE-F391-3278-E9A43A9E65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00297" y="2982268"/>
            <a:ext cx="2090649" cy="3067163"/>
          </a:xfrm>
          <a:prstGeom prst="roundRect">
            <a:avLst>
              <a:gd name="adj" fmla="val 1858"/>
            </a:avLst>
          </a:prstGeom>
          <a:ln w="57150">
            <a:solidFill>
              <a:schemeClr val="tx1"/>
            </a:solidFill>
          </a:ln>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09275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2" name="Rectangle 5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55" name="Rectangle 5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re 1">
            <a:extLst>
              <a:ext uri="{FF2B5EF4-FFF2-40B4-BE49-F238E27FC236}">
                <a16:creationId xmlns:a16="http://schemas.microsoft.com/office/drawing/2014/main" id="{329E7046-BF8C-A654-39C3-F4928D954E6F}"/>
              </a:ext>
            </a:extLst>
          </p:cNvPr>
          <p:cNvSpPr>
            <a:spLocks noGrp="1"/>
          </p:cNvSpPr>
          <p:nvPr>
            <p:ph type="title"/>
          </p:nvPr>
        </p:nvSpPr>
        <p:spPr>
          <a:xfrm>
            <a:off x="8382055" y="1241266"/>
            <a:ext cx="3161016" cy="3153753"/>
          </a:xfrm>
        </p:spPr>
        <p:txBody>
          <a:bodyPr vert="horz" lIns="91440" tIns="45720" rIns="91440" bIns="45720" rtlCol="0" anchor="b">
            <a:normAutofit/>
          </a:bodyPr>
          <a:lstStyle/>
          <a:p>
            <a:pPr>
              <a:lnSpc>
                <a:spcPct val="90000"/>
              </a:lnSpc>
            </a:pPr>
            <a:r>
              <a:rPr lang="en-US" sz="3000" b="0" i="0" kern="1200">
                <a:solidFill>
                  <a:srgbClr val="EBEBEB"/>
                </a:solidFill>
                <a:latin typeface="+mj-lt"/>
                <a:ea typeface="+mj-ea"/>
                <a:cs typeface="+mj-cs"/>
              </a:rPr>
              <a:t>Cycle des apprentissages</a:t>
            </a:r>
            <a:br>
              <a:rPr lang="en-US" sz="3000" b="0" i="0" kern="1200">
                <a:solidFill>
                  <a:srgbClr val="EBEBEB"/>
                </a:solidFill>
                <a:latin typeface="+mj-lt"/>
                <a:ea typeface="+mj-ea"/>
                <a:cs typeface="+mj-cs"/>
              </a:rPr>
            </a:br>
            <a:r>
              <a:rPr lang="en-US" sz="3000" b="0" i="0" kern="1200">
                <a:solidFill>
                  <a:srgbClr val="EBEBEB"/>
                </a:solidFill>
                <a:latin typeface="+mj-lt"/>
                <a:ea typeface="+mj-ea"/>
                <a:cs typeface="+mj-cs"/>
              </a:rPr>
              <a:t>expérientiels</a:t>
            </a:r>
            <a:br>
              <a:rPr lang="en-US" sz="3000" b="0" i="0" kern="1200">
                <a:solidFill>
                  <a:srgbClr val="EBEBEB"/>
                </a:solidFill>
                <a:latin typeface="+mj-lt"/>
                <a:ea typeface="+mj-ea"/>
                <a:cs typeface="+mj-cs"/>
              </a:rPr>
            </a:br>
            <a:endParaRPr lang="en-US" sz="3000" b="0" i="0" kern="1200">
              <a:solidFill>
                <a:srgbClr val="EBEBEB"/>
              </a:solidFill>
              <a:latin typeface="+mj-lt"/>
              <a:ea typeface="+mj-ea"/>
              <a:cs typeface="+mj-cs"/>
            </a:endParaRPr>
          </a:p>
        </p:txBody>
      </p:sp>
      <p:grpSp>
        <p:nvGrpSpPr>
          <p:cNvPr id="57" name="Group 56">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58" name="Rectangle 57">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60"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grpSp>
      <p:pic>
        <p:nvPicPr>
          <p:cNvPr id="5" name="Image 4" descr="Une image contenant texte, Police, logo, capture d’écran&#10;&#10;Description générée automatiquement">
            <a:extLst>
              <a:ext uri="{FF2B5EF4-FFF2-40B4-BE49-F238E27FC236}">
                <a16:creationId xmlns:a16="http://schemas.microsoft.com/office/drawing/2014/main" id="{AB2DA2A1-C92D-B626-07F2-94D3E8A9B9A8}"/>
              </a:ext>
            </a:extLst>
          </p:cNvPr>
          <p:cNvPicPr>
            <a:picLocks noChangeAspect="1"/>
          </p:cNvPicPr>
          <p:nvPr/>
        </p:nvPicPr>
        <p:blipFill>
          <a:blip r:embed="rId4"/>
          <a:stretch>
            <a:fillRect/>
          </a:stretch>
        </p:blipFill>
        <p:spPr>
          <a:xfrm>
            <a:off x="1058572" y="594904"/>
            <a:ext cx="5514651" cy="5668192"/>
          </a:xfrm>
          <a:prstGeom prst="rect">
            <a:avLst/>
          </a:prstGeom>
        </p:spPr>
      </p:pic>
      <p:pic>
        <p:nvPicPr>
          <p:cNvPr id="6" name="Image 5" descr="Une image contenant clipart, Dessin d’enfant, dessin, croquis&#10;&#10;Description générée automatiquement">
            <a:extLst>
              <a:ext uri="{FF2B5EF4-FFF2-40B4-BE49-F238E27FC236}">
                <a16:creationId xmlns:a16="http://schemas.microsoft.com/office/drawing/2014/main" id="{16F138B1-9221-5DC6-6E65-25368453494A}"/>
              </a:ext>
            </a:extLst>
          </p:cNvPr>
          <p:cNvPicPr>
            <a:picLocks noChangeAspect="1"/>
          </p:cNvPicPr>
          <p:nvPr/>
        </p:nvPicPr>
        <p:blipFill>
          <a:blip r:embed="rId5"/>
          <a:stretch>
            <a:fillRect/>
          </a:stretch>
        </p:blipFill>
        <p:spPr>
          <a:xfrm>
            <a:off x="11001098" y="5609276"/>
            <a:ext cx="1091279" cy="1136469"/>
          </a:xfrm>
          <a:prstGeom prst="rect">
            <a:avLst/>
          </a:prstGeom>
        </p:spPr>
      </p:pic>
    </p:spTree>
    <p:extLst>
      <p:ext uri="{BB962C8B-B14F-4D97-AF65-F5344CB8AC3E}">
        <p14:creationId xmlns:p14="http://schemas.microsoft.com/office/powerpoint/2010/main" val="414149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F0F557-CE99-A86F-4165-5E50AF6C04EF}"/>
              </a:ext>
            </a:extLst>
          </p:cNvPr>
          <p:cNvSpPr>
            <a:spLocks noGrp="1"/>
          </p:cNvSpPr>
          <p:nvPr>
            <p:ph type="title"/>
          </p:nvPr>
        </p:nvSpPr>
        <p:spPr>
          <a:xfrm>
            <a:off x="812069" y="932572"/>
            <a:ext cx="9605927" cy="706964"/>
          </a:xfrm>
        </p:spPr>
        <p:txBody>
          <a:bodyPr/>
          <a:lstStyle/>
          <a:p>
            <a:pPr algn="ctr"/>
            <a:r>
              <a:rPr lang="fr-CA" b="1"/>
              <a:t>Exemple de planification d’un apprentissage expérientiel</a:t>
            </a:r>
            <a:endParaRPr lang="en-CA" b="1"/>
          </a:p>
        </p:txBody>
      </p:sp>
      <p:sp>
        <p:nvSpPr>
          <p:cNvPr id="3" name="Espace réservé du contenu 2">
            <a:extLst>
              <a:ext uri="{FF2B5EF4-FFF2-40B4-BE49-F238E27FC236}">
                <a16:creationId xmlns:a16="http://schemas.microsoft.com/office/drawing/2014/main" id="{4BC43898-1EDA-566C-82D4-4D9D0811AD57}"/>
              </a:ext>
            </a:extLst>
          </p:cNvPr>
          <p:cNvSpPr>
            <a:spLocks noGrp="1"/>
          </p:cNvSpPr>
          <p:nvPr>
            <p:ph idx="1"/>
          </p:nvPr>
        </p:nvSpPr>
        <p:spPr>
          <a:xfrm>
            <a:off x="478032" y="2509128"/>
            <a:ext cx="10567859" cy="3416300"/>
          </a:xfrm>
        </p:spPr>
        <p:txBody>
          <a:bodyPr>
            <a:normAutofit/>
          </a:bodyPr>
          <a:lstStyle/>
          <a:p>
            <a:pPr marL="0" indent="0">
              <a:buNone/>
            </a:pPr>
            <a:r>
              <a:rPr lang="fr-CA" sz="1800"/>
              <a:t>Concevoir une idée d’activité d’apprentissage expérientiel en tenant compte de:</a:t>
            </a:r>
          </a:p>
          <a:p>
            <a:pPr marL="342900" indent="-342900">
              <a:buFont typeface="Wingdings" panose="05000000000000000000" pitchFamily="2" charset="2"/>
              <a:buChar char="Ø"/>
            </a:pPr>
            <a:endParaRPr lang="fr-CA" sz="1800"/>
          </a:p>
          <a:p>
            <a:pPr marL="342900" indent="-342900">
              <a:buFont typeface="Wingdings" panose="05000000000000000000" pitchFamily="2" charset="2"/>
              <a:buChar char="Ø"/>
            </a:pPr>
            <a:r>
              <a:rPr lang="fr-CA"/>
              <a:t>N</a:t>
            </a:r>
            <a:r>
              <a:rPr lang="fr-CA" sz="1800"/>
              <a:t>iveau et matière scolaire (lien avec RAG et RAS)</a:t>
            </a:r>
          </a:p>
          <a:p>
            <a:pPr marL="342900" indent="-342900">
              <a:buFont typeface="Wingdings" panose="05000000000000000000" pitchFamily="2" charset="2"/>
              <a:buChar char="Ø"/>
            </a:pPr>
            <a:r>
              <a:rPr lang="fr-CA"/>
              <a:t>Type (visite, stage, conférencier, etc.)</a:t>
            </a:r>
            <a:endParaRPr lang="fr-CA" sz="1800"/>
          </a:p>
          <a:p>
            <a:pPr marL="342900" indent="-342900">
              <a:buFont typeface="Wingdings" panose="05000000000000000000" pitchFamily="2" charset="2"/>
              <a:buChar char="Ø"/>
            </a:pPr>
            <a:r>
              <a:rPr lang="fr-CA"/>
              <a:t>D</a:t>
            </a:r>
            <a:r>
              <a:rPr lang="fr-CA" sz="1800"/>
              <a:t>émarche (avant, pendant et après</a:t>
            </a:r>
            <a:r>
              <a:rPr lang="fr-CA"/>
              <a:t>)</a:t>
            </a:r>
          </a:p>
          <a:p>
            <a:pPr>
              <a:buFont typeface="Wingdings" panose="05000000000000000000" pitchFamily="2" charset="2"/>
              <a:buChar char="Ø"/>
            </a:pPr>
            <a:r>
              <a:rPr lang="fr-CA"/>
              <a:t>C</a:t>
            </a:r>
            <a:r>
              <a:rPr lang="fr-CA" sz="1800"/>
              <a:t>ycle (initiation, exploration ou concr</a:t>
            </a:r>
            <a:r>
              <a:rPr lang="fr-CA"/>
              <a:t>étisation)</a:t>
            </a:r>
            <a:endParaRPr lang="fr-CA" sz="1800"/>
          </a:p>
          <a:p>
            <a:pPr marL="342900" indent="-342900">
              <a:buFont typeface="Wingdings" panose="05000000000000000000" pitchFamily="2" charset="2"/>
              <a:buChar char="Ø"/>
            </a:pPr>
            <a:r>
              <a:rPr lang="fr-CA" sz="1800"/>
              <a:t>Partenaires possibles </a:t>
            </a:r>
          </a:p>
          <a:p>
            <a:pPr marL="342900" indent="-342900">
              <a:buFont typeface="Wingdings" panose="05000000000000000000" pitchFamily="2" charset="2"/>
              <a:buChar char="Ø"/>
            </a:pPr>
            <a:r>
              <a:rPr lang="fr-CA"/>
              <a:t>Lien </a:t>
            </a:r>
            <a:r>
              <a:rPr lang="fr-CA" sz="1800"/>
              <a:t>avec le développement de compétences</a:t>
            </a:r>
            <a:endParaRPr lang="fr-CA"/>
          </a:p>
          <a:p>
            <a:endParaRPr lang="fr-CA"/>
          </a:p>
          <a:p>
            <a:endParaRPr lang="en-CA"/>
          </a:p>
        </p:txBody>
      </p:sp>
      <p:pic>
        <p:nvPicPr>
          <p:cNvPr id="4" name="Image 3">
            <a:extLst>
              <a:ext uri="{FF2B5EF4-FFF2-40B4-BE49-F238E27FC236}">
                <a16:creationId xmlns:a16="http://schemas.microsoft.com/office/drawing/2014/main" id="{8EC17E45-BA25-DD3B-FF50-555CD26427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6283" y="3065924"/>
            <a:ext cx="4439608" cy="3329706"/>
          </a:xfrm>
          <a:prstGeom prst="rect">
            <a:avLst/>
          </a:prstGeom>
          <a:ln w="76200">
            <a:solidFill>
              <a:srgbClr val="0070C0"/>
            </a:solidFill>
          </a:ln>
        </p:spPr>
      </p:pic>
      <p:pic>
        <p:nvPicPr>
          <p:cNvPr id="5" name="Image 4">
            <a:extLst>
              <a:ext uri="{FF2B5EF4-FFF2-40B4-BE49-F238E27FC236}">
                <a16:creationId xmlns:a16="http://schemas.microsoft.com/office/drawing/2014/main" id="{B007F39B-C8EA-1E90-37E4-768CD2EBD9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86628">
            <a:off x="11198493" y="5812447"/>
            <a:ext cx="1030949" cy="1036708"/>
          </a:xfrm>
          <a:prstGeom prst="rect">
            <a:avLst/>
          </a:prstGeom>
        </p:spPr>
      </p:pic>
    </p:spTree>
    <p:extLst>
      <p:ext uri="{BB962C8B-B14F-4D97-AF65-F5344CB8AC3E}">
        <p14:creationId xmlns:p14="http://schemas.microsoft.com/office/powerpoint/2010/main" val="330488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26" name="Freeform: Shape 25">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US"/>
          </a:p>
        </p:txBody>
      </p:sp>
      <p:sp>
        <p:nvSpPr>
          <p:cNvPr id="28"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6" name="Titre 5">
            <a:extLst>
              <a:ext uri="{FF2B5EF4-FFF2-40B4-BE49-F238E27FC236}">
                <a16:creationId xmlns:a16="http://schemas.microsoft.com/office/drawing/2014/main" id="{649CBABA-CB3F-AB34-61CF-CEE2FA062A71}"/>
              </a:ext>
            </a:extLst>
          </p:cNvPr>
          <p:cNvSpPr>
            <a:spLocks noGrp="1"/>
          </p:cNvSpPr>
          <p:nvPr>
            <p:ph type="title"/>
          </p:nvPr>
        </p:nvSpPr>
        <p:spPr>
          <a:xfrm>
            <a:off x="4904624" y="140501"/>
            <a:ext cx="5829705" cy="1020232"/>
          </a:xfrm>
        </p:spPr>
        <p:txBody>
          <a:bodyPr vert="horz" lIns="91440" tIns="45720" rIns="91440" bIns="45720" rtlCol="0" anchor="ctr">
            <a:normAutofit/>
          </a:bodyPr>
          <a:lstStyle/>
          <a:p>
            <a:pPr>
              <a:lnSpc>
                <a:spcPct val="90000"/>
              </a:lnSpc>
            </a:pPr>
            <a:r>
              <a:rPr lang="en-US" sz="2600" b="1" i="0" kern="1200">
                <a:solidFill>
                  <a:schemeClr val="bg1"/>
                </a:solidFill>
                <a:latin typeface="+mj-lt"/>
                <a:ea typeface="+mj-ea"/>
                <a:cs typeface="+mj-cs"/>
              </a:rPr>
              <a:t>Aperçu des </a:t>
            </a:r>
            <a:r>
              <a:rPr lang="en-US" sz="2600" b="1" i="0" kern="1200" err="1">
                <a:solidFill>
                  <a:schemeClr val="bg1"/>
                </a:solidFill>
                <a:latin typeface="+mj-lt"/>
                <a:ea typeface="+mj-ea"/>
                <a:cs typeface="+mj-cs"/>
              </a:rPr>
              <a:t>réalisations</a:t>
            </a:r>
            <a:r>
              <a:rPr lang="en-US" sz="2600" b="1" i="0" kern="1200">
                <a:solidFill>
                  <a:schemeClr val="bg1"/>
                </a:solidFill>
                <a:latin typeface="+mj-lt"/>
                <a:ea typeface="+mj-ea"/>
                <a:cs typeface="+mj-cs"/>
              </a:rPr>
              <a:t> </a:t>
            </a:r>
            <a:r>
              <a:rPr lang="en-US" sz="2600" b="1" i="0" kern="1200" err="1">
                <a:solidFill>
                  <a:schemeClr val="bg1"/>
                </a:solidFill>
                <a:latin typeface="+mj-lt"/>
                <a:ea typeface="+mj-ea"/>
                <a:cs typeface="+mj-cs"/>
              </a:rPr>
              <a:t>en</a:t>
            </a:r>
            <a:r>
              <a:rPr lang="en-US" sz="2600" b="1" i="0" kern="1200">
                <a:solidFill>
                  <a:schemeClr val="bg1"/>
                </a:solidFill>
                <a:latin typeface="+mj-lt"/>
                <a:ea typeface="+mj-ea"/>
                <a:cs typeface="+mj-cs"/>
              </a:rPr>
              <a:t> 22-23</a:t>
            </a:r>
          </a:p>
        </p:txBody>
      </p:sp>
      <p:pic>
        <p:nvPicPr>
          <p:cNvPr id="8" name="Image 7">
            <a:extLst>
              <a:ext uri="{FF2B5EF4-FFF2-40B4-BE49-F238E27FC236}">
                <a16:creationId xmlns:a16="http://schemas.microsoft.com/office/drawing/2014/main" id="{8C94A918-7F91-685D-F7F2-2CA77BDEA5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600000">
            <a:off x="5194608" y="1311824"/>
            <a:ext cx="6391533" cy="4793649"/>
          </a:xfrm>
          <a:prstGeom prst="rect">
            <a:avLst/>
          </a:prstGeom>
          <a:ln w="57150">
            <a:solidFill>
              <a:schemeClr val="bg1"/>
            </a:solidFill>
          </a:ln>
        </p:spPr>
      </p:pic>
      <p:sp>
        <p:nvSpPr>
          <p:cNvPr id="30" name="Rectangle 29">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Oval 31">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Oval 33">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ZoneTexte 1">
            <a:extLst>
              <a:ext uri="{FF2B5EF4-FFF2-40B4-BE49-F238E27FC236}">
                <a16:creationId xmlns:a16="http://schemas.microsoft.com/office/drawing/2014/main" id="{7CAA8340-8874-E5F8-F91D-B2835FD5440B}"/>
              </a:ext>
            </a:extLst>
          </p:cNvPr>
          <p:cNvSpPr txBox="1"/>
          <p:nvPr/>
        </p:nvSpPr>
        <p:spPr>
          <a:xfrm>
            <a:off x="646993" y="1388515"/>
            <a:ext cx="3923247" cy="4810074"/>
          </a:xfrm>
          <a:prstGeom prst="rect">
            <a:avLst/>
          </a:prstGeom>
        </p:spPr>
        <p:txBody>
          <a:bodyPr vert="horz" lIns="91440" tIns="45720" rIns="91440" bIns="45720" rtlCol="0">
            <a:normAutofit fontScale="92500" lnSpcReduction="20000"/>
          </a:bodyPr>
          <a:lstStyle/>
          <a:p>
            <a:pPr marL="285750" indent="-285750">
              <a:lnSpc>
                <a:spcPct val="90000"/>
              </a:lnSpc>
              <a:spcBef>
                <a:spcPts val="1000"/>
              </a:spcBef>
              <a:buClr>
                <a:schemeClr val="tx1"/>
              </a:buClr>
              <a:buSzPct val="80000"/>
              <a:buFont typeface="Wingdings 3" charset="2"/>
              <a:buChar char=""/>
            </a:pPr>
            <a:r>
              <a:rPr lang="en-US" sz="2100">
                <a:solidFill>
                  <a:srgbClr val="FFFFFF"/>
                </a:solidFill>
              </a:rPr>
              <a:t>7840 </a:t>
            </a:r>
            <a:r>
              <a:rPr lang="en-US" sz="2100" err="1">
                <a:solidFill>
                  <a:srgbClr val="FFFFFF"/>
                </a:solidFill>
              </a:rPr>
              <a:t>élèves</a:t>
            </a:r>
            <a:r>
              <a:rPr lang="en-US" sz="2100">
                <a:solidFill>
                  <a:srgbClr val="FFFFFF"/>
                </a:solidFill>
              </a:rPr>
              <a:t> (85%) </a:t>
            </a:r>
            <a:r>
              <a:rPr lang="en-US" sz="2100" err="1">
                <a:solidFill>
                  <a:srgbClr val="FFFFFF"/>
                </a:solidFill>
              </a:rPr>
              <a:t>ont</a:t>
            </a:r>
            <a:r>
              <a:rPr lang="en-US" sz="2100">
                <a:solidFill>
                  <a:srgbClr val="FFFFFF"/>
                </a:solidFill>
              </a:rPr>
              <a:t> fait </a:t>
            </a:r>
            <a:r>
              <a:rPr lang="en-US" sz="2100" err="1">
                <a:solidFill>
                  <a:srgbClr val="FFFFFF"/>
                </a:solidFill>
              </a:rPr>
              <a:t>une</a:t>
            </a:r>
            <a:r>
              <a:rPr lang="en-US" sz="2100">
                <a:solidFill>
                  <a:srgbClr val="FFFFFF"/>
                </a:solidFill>
              </a:rPr>
              <a:t> </a:t>
            </a:r>
            <a:r>
              <a:rPr lang="en-US" sz="2100" err="1">
                <a:solidFill>
                  <a:srgbClr val="FFFFFF"/>
                </a:solidFill>
              </a:rPr>
              <a:t>activité</a:t>
            </a:r>
            <a:r>
              <a:rPr lang="en-US" sz="2100">
                <a:solidFill>
                  <a:srgbClr val="FFFFFF"/>
                </a:solidFill>
              </a:rPr>
              <a:t> </a:t>
            </a:r>
            <a:r>
              <a:rPr lang="en-US" sz="2100" err="1">
                <a:solidFill>
                  <a:srgbClr val="FFFFFF"/>
                </a:solidFill>
              </a:rPr>
              <a:t>d’apprentissage</a:t>
            </a:r>
            <a:r>
              <a:rPr lang="en-US" sz="2100">
                <a:solidFill>
                  <a:srgbClr val="FFFFFF"/>
                </a:solidFill>
              </a:rPr>
              <a:t> </a:t>
            </a:r>
            <a:r>
              <a:rPr lang="en-US" sz="2100" err="1">
                <a:solidFill>
                  <a:srgbClr val="FFFFFF"/>
                </a:solidFill>
              </a:rPr>
              <a:t>expérientiel</a:t>
            </a:r>
            <a:r>
              <a:rPr lang="en-US" sz="2100">
                <a:solidFill>
                  <a:srgbClr val="FFFFFF"/>
                </a:solidFill>
              </a:rPr>
              <a:t> </a:t>
            </a:r>
            <a:r>
              <a:rPr lang="en-US" sz="2100" err="1">
                <a:solidFill>
                  <a:srgbClr val="FFFFFF"/>
                </a:solidFill>
              </a:rPr>
              <a:t>autre</a:t>
            </a:r>
            <a:r>
              <a:rPr lang="en-US" sz="2100">
                <a:solidFill>
                  <a:srgbClr val="FFFFFF"/>
                </a:solidFill>
              </a:rPr>
              <a:t> que des stages</a:t>
            </a:r>
          </a:p>
          <a:p>
            <a:pPr marL="285750" indent="-285750">
              <a:lnSpc>
                <a:spcPct val="90000"/>
              </a:lnSpc>
              <a:spcBef>
                <a:spcPts val="1000"/>
              </a:spcBef>
              <a:buClr>
                <a:schemeClr val="accent1"/>
              </a:buClr>
              <a:buSzPct val="80000"/>
              <a:buFont typeface="Wingdings 3" charset="2"/>
              <a:buChar char=""/>
            </a:pPr>
            <a:endParaRPr lang="en-US" sz="2100">
              <a:solidFill>
                <a:srgbClr val="FFFFFF"/>
              </a:solidFill>
            </a:endParaRPr>
          </a:p>
          <a:p>
            <a:pPr marL="285750" indent="-285750">
              <a:lnSpc>
                <a:spcPct val="90000"/>
              </a:lnSpc>
              <a:spcBef>
                <a:spcPts val="1000"/>
              </a:spcBef>
              <a:buClr>
                <a:schemeClr val="tx1"/>
              </a:buClr>
              <a:buSzPct val="80000"/>
              <a:buFont typeface="Wingdings 3" charset="2"/>
              <a:buChar char=""/>
            </a:pPr>
            <a:r>
              <a:rPr lang="en-US" sz="2100">
                <a:solidFill>
                  <a:srgbClr val="FFFFFF"/>
                </a:solidFill>
              </a:rPr>
              <a:t>1341 </a:t>
            </a:r>
            <a:r>
              <a:rPr lang="en-US" sz="2100" err="1">
                <a:solidFill>
                  <a:srgbClr val="FFFFFF"/>
                </a:solidFill>
              </a:rPr>
              <a:t>élèves</a:t>
            </a:r>
            <a:r>
              <a:rPr lang="en-US" sz="2100">
                <a:solidFill>
                  <a:srgbClr val="FFFFFF"/>
                </a:solidFill>
              </a:rPr>
              <a:t> (15%) </a:t>
            </a:r>
            <a:r>
              <a:rPr lang="en-US" sz="2100" err="1">
                <a:solidFill>
                  <a:srgbClr val="FFFFFF"/>
                </a:solidFill>
              </a:rPr>
              <a:t>ont</a:t>
            </a:r>
            <a:r>
              <a:rPr lang="en-US" sz="2100">
                <a:solidFill>
                  <a:srgbClr val="FFFFFF"/>
                </a:solidFill>
              </a:rPr>
              <a:t> </a:t>
            </a:r>
            <a:r>
              <a:rPr lang="en-US" sz="2100" err="1">
                <a:solidFill>
                  <a:srgbClr val="FFFFFF"/>
                </a:solidFill>
              </a:rPr>
              <a:t>participé</a:t>
            </a:r>
            <a:r>
              <a:rPr lang="en-US" sz="2100">
                <a:solidFill>
                  <a:srgbClr val="FFFFFF"/>
                </a:solidFill>
              </a:rPr>
              <a:t> à au </a:t>
            </a:r>
            <a:r>
              <a:rPr lang="en-US" sz="2100" err="1">
                <a:solidFill>
                  <a:srgbClr val="FFFFFF"/>
                </a:solidFill>
              </a:rPr>
              <a:t>moins</a:t>
            </a:r>
            <a:r>
              <a:rPr lang="en-US" sz="2100">
                <a:solidFill>
                  <a:srgbClr val="FFFFFF"/>
                </a:solidFill>
              </a:rPr>
              <a:t> un stage pendant </a:t>
            </a:r>
            <a:r>
              <a:rPr lang="en-US" sz="2100" err="1">
                <a:solidFill>
                  <a:srgbClr val="FFFFFF"/>
                </a:solidFill>
              </a:rPr>
              <a:t>l’année</a:t>
            </a:r>
            <a:r>
              <a:rPr lang="en-US" sz="2100">
                <a:solidFill>
                  <a:srgbClr val="FFFFFF"/>
                </a:solidFill>
              </a:rPr>
              <a:t> </a:t>
            </a:r>
            <a:r>
              <a:rPr lang="en-US" sz="2100" err="1">
                <a:solidFill>
                  <a:srgbClr val="FFFFFF"/>
                </a:solidFill>
              </a:rPr>
              <a:t>scolaire</a:t>
            </a:r>
            <a:endParaRPr lang="en-US" sz="2100">
              <a:solidFill>
                <a:srgbClr val="FFFFFF"/>
              </a:solidFill>
            </a:endParaRPr>
          </a:p>
          <a:p>
            <a:pPr marL="285750" indent="-285750">
              <a:lnSpc>
                <a:spcPct val="90000"/>
              </a:lnSpc>
              <a:spcBef>
                <a:spcPts val="1000"/>
              </a:spcBef>
              <a:buClr>
                <a:schemeClr val="accent1"/>
              </a:buClr>
              <a:buSzPct val="80000"/>
              <a:buFont typeface="Wingdings 3" charset="2"/>
              <a:buChar char=""/>
            </a:pPr>
            <a:endParaRPr lang="en-US" sz="2100">
              <a:solidFill>
                <a:srgbClr val="FFFFFF"/>
              </a:solidFill>
            </a:endParaRPr>
          </a:p>
          <a:p>
            <a:pPr marL="285750" indent="-285750">
              <a:lnSpc>
                <a:spcPct val="90000"/>
              </a:lnSpc>
              <a:spcBef>
                <a:spcPts val="1000"/>
              </a:spcBef>
              <a:buClr>
                <a:schemeClr val="tx1"/>
              </a:buClr>
              <a:buSzPct val="80000"/>
              <a:buFont typeface="Wingdings 3" charset="2"/>
              <a:buChar char=""/>
            </a:pPr>
            <a:r>
              <a:rPr lang="en-US" sz="2100">
                <a:solidFill>
                  <a:srgbClr val="FFFFFF"/>
                </a:solidFill>
              </a:rPr>
              <a:t>391 </a:t>
            </a:r>
            <a:r>
              <a:rPr lang="en-US" sz="2100" err="1">
                <a:solidFill>
                  <a:srgbClr val="FFFFFF"/>
                </a:solidFill>
              </a:rPr>
              <a:t>visites</a:t>
            </a:r>
            <a:r>
              <a:rPr lang="en-US" sz="2100">
                <a:solidFill>
                  <a:srgbClr val="FFFFFF"/>
                </a:solidFill>
              </a:rPr>
              <a:t> </a:t>
            </a:r>
            <a:r>
              <a:rPr lang="en-US" sz="2100" err="1">
                <a:solidFill>
                  <a:srgbClr val="FFFFFF"/>
                </a:solidFill>
              </a:rPr>
              <a:t>ont</a:t>
            </a:r>
            <a:r>
              <a:rPr lang="en-US" sz="2100">
                <a:solidFill>
                  <a:srgbClr val="FFFFFF"/>
                </a:solidFill>
              </a:rPr>
              <a:t> </a:t>
            </a:r>
            <a:r>
              <a:rPr lang="en-US" sz="2100" err="1">
                <a:solidFill>
                  <a:srgbClr val="FFFFFF"/>
                </a:solidFill>
              </a:rPr>
              <a:t>été</a:t>
            </a:r>
            <a:r>
              <a:rPr lang="en-US" sz="2100">
                <a:solidFill>
                  <a:srgbClr val="FFFFFF"/>
                </a:solidFill>
              </a:rPr>
              <a:t> </a:t>
            </a:r>
            <a:r>
              <a:rPr lang="en-US" sz="2100" err="1">
                <a:solidFill>
                  <a:srgbClr val="FFFFFF"/>
                </a:solidFill>
              </a:rPr>
              <a:t>organisées</a:t>
            </a:r>
            <a:r>
              <a:rPr lang="en-US" sz="2100">
                <a:solidFill>
                  <a:srgbClr val="FFFFFF"/>
                </a:solidFill>
              </a:rPr>
              <a:t> à des institutions </a:t>
            </a:r>
            <a:r>
              <a:rPr lang="en-US" sz="2100" err="1">
                <a:solidFill>
                  <a:srgbClr val="FFFFFF"/>
                </a:solidFill>
              </a:rPr>
              <a:t>postsecondaires</a:t>
            </a:r>
            <a:r>
              <a:rPr lang="en-US" sz="2100">
                <a:solidFill>
                  <a:srgbClr val="FFFFFF"/>
                </a:solidFill>
              </a:rPr>
              <a:t>, des </a:t>
            </a:r>
            <a:r>
              <a:rPr lang="en-US" sz="2100" err="1">
                <a:solidFill>
                  <a:srgbClr val="FFFFFF"/>
                </a:solidFill>
              </a:rPr>
              <a:t>organismes</a:t>
            </a:r>
            <a:r>
              <a:rPr lang="en-US" sz="2100">
                <a:solidFill>
                  <a:srgbClr val="FFFFFF"/>
                </a:solidFill>
              </a:rPr>
              <a:t> </a:t>
            </a:r>
            <a:r>
              <a:rPr lang="en-US" sz="2100" err="1">
                <a:solidFill>
                  <a:srgbClr val="FFFFFF"/>
                </a:solidFill>
              </a:rPr>
              <a:t>ou</a:t>
            </a:r>
            <a:r>
              <a:rPr lang="en-US" sz="2100">
                <a:solidFill>
                  <a:srgbClr val="FFFFFF"/>
                </a:solidFill>
              </a:rPr>
              <a:t> des </a:t>
            </a:r>
            <a:r>
              <a:rPr lang="en-US" sz="2100" err="1">
                <a:solidFill>
                  <a:srgbClr val="FFFFFF"/>
                </a:solidFill>
              </a:rPr>
              <a:t>entreprises</a:t>
            </a:r>
            <a:endParaRPr lang="en-US" sz="2100">
              <a:solidFill>
                <a:srgbClr val="FFFFFF"/>
              </a:solidFill>
            </a:endParaRPr>
          </a:p>
          <a:p>
            <a:pPr marL="285750" indent="-285750">
              <a:lnSpc>
                <a:spcPct val="90000"/>
              </a:lnSpc>
              <a:spcBef>
                <a:spcPts val="1000"/>
              </a:spcBef>
              <a:buClr>
                <a:schemeClr val="tx1"/>
              </a:buClr>
              <a:buSzPct val="80000"/>
              <a:buFont typeface="Wingdings 3" charset="2"/>
              <a:buChar char=""/>
            </a:pPr>
            <a:endParaRPr lang="en-US" sz="2100">
              <a:solidFill>
                <a:srgbClr val="FFFFFF"/>
              </a:solidFill>
            </a:endParaRPr>
          </a:p>
          <a:p>
            <a:pPr marL="285750" indent="-285750">
              <a:lnSpc>
                <a:spcPct val="90000"/>
              </a:lnSpc>
              <a:spcBef>
                <a:spcPts val="1000"/>
              </a:spcBef>
              <a:buClr>
                <a:schemeClr val="tx1"/>
              </a:buClr>
              <a:buSzPct val="80000"/>
              <a:buFont typeface="Wingdings 3" charset="2"/>
              <a:buChar char=""/>
            </a:pPr>
            <a:r>
              <a:rPr lang="en-US" sz="2100">
                <a:solidFill>
                  <a:srgbClr val="FFFFFF"/>
                </a:solidFill>
              </a:rPr>
              <a:t>127 </a:t>
            </a:r>
            <a:r>
              <a:rPr lang="en-US" sz="2100" err="1">
                <a:solidFill>
                  <a:srgbClr val="FFFFFF"/>
                </a:solidFill>
              </a:rPr>
              <a:t>évènements</a:t>
            </a:r>
            <a:r>
              <a:rPr lang="en-US" sz="2100">
                <a:solidFill>
                  <a:srgbClr val="FFFFFF"/>
                </a:solidFill>
              </a:rPr>
              <a:t> </a:t>
            </a:r>
            <a:r>
              <a:rPr lang="en-US" sz="2100" err="1">
                <a:solidFill>
                  <a:srgbClr val="FFFFFF"/>
                </a:solidFill>
              </a:rPr>
              <a:t>majeurs</a:t>
            </a:r>
            <a:r>
              <a:rPr lang="en-US" sz="2100">
                <a:solidFill>
                  <a:srgbClr val="FFFFFF"/>
                </a:solidFill>
              </a:rPr>
              <a:t> </a:t>
            </a:r>
            <a:r>
              <a:rPr lang="en-US" sz="2100" err="1">
                <a:solidFill>
                  <a:srgbClr val="FFFFFF"/>
                </a:solidFill>
              </a:rPr>
              <a:t>ont</a:t>
            </a:r>
            <a:r>
              <a:rPr lang="en-US" sz="2100">
                <a:solidFill>
                  <a:srgbClr val="FFFFFF"/>
                </a:solidFill>
              </a:rPr>
              <a:t> </a:t>
            </a:r>
            <a:r>
              <a:rPr lang="en-US" sz="2100" err="1">
                <a:solidFill>
                  <a:srgbClr val="FFFFFF"/>
                </a:solidFill>
              </a:rPr>
              <a:t>été</a:t>
            </a:r>
            <a:r>
              <a:rPr lang="en-US" sz="2100">
                <a:solidFill>
                  <a:srgbClr val="FFFFFF"/>
                </a:solidFill>
              </a:rPr>
              <a:t> </a:t>
            </a:r>
            <a:r>
              <a:rPr lang="en-US" sz="2100" err="1">
                <a:solidFill>
                  <a:srgbClr val="FFFFFF"/>
                </a:solidFill>
              </a:rPr>
              <a:t>organisés</a:t>
            </a:r>
            <a:r>
              <a:rPr lang="en-US" sz="2100">
                <a:solidFill>
                  <a:srgbClr val="FFFFFF"/>
                </a:solidFill>
              </a:rPr>
              <a:t> dans </a:t>
            </a:r>
            <a:r>
              <a:rPr lang="en-US" sz="2100" err="1">
                <a:solidFill>
                  <a:srgbClr val="FFFFFF"/>
                </a:solidFill>
              </a:rPr>
              <a:t>nos</a:t>
            </a:r>
            <a:r>
              <a:rPr lang="en-US" sz="2100">
                <a:solidFill>
                  <a:srgbClr val="FFFFFF"/>
                </a:solidFill>
              </a:rPr>
              <a:t> écoles </a:t>
            </a:r>
            <a:r>
              <a:rPr lang="en-US" sz="2100" err="1">
                <a:solidFill>
                  <a:srgbClr val="FFFFFF"/>
                </a:solidFill>
              </a:rPr>
              <a:t>cette</a:t>
            </a:r>
            <a:r>
              <a:rPr lang="en-US" sz="2100">
                <a:solidFill>
                  <a:srgbClr val="FFFFFF"/>
                </a:solidFill>
              </a:rPr>
              <a:t> </a:t>
            </a:r>
            <a:r>
              <a:rPr lang="en-US" sz="2100" err="1">
                <a:solidFill>
                  <a:srgbClr val="FFFFFF"/>
                </a:solidFill>
              </a:rPr>
              <a:t>année</a:t>
            </a:r>
            <a:endParaRPr lang="en-US" sz="2100">
              <a:solidFill>
                <a:srgbClr val="FFFFFF"/>
              </a:solidFill>
            </a:endParaRPr>
          </a:p>
          <a:p>
            <a:pPr marL="285750" indent="-285750">
              <a:lnSpc>
                <a:spcPct val="90000"/>
              </a:lnSpc>
              <a:spcBef>
                <a:spcPts val="1000"/>
              </a:spcBef>
              <a:buClr>
                <a:schemeClr val="accent1"/>
              </a:buClr>
              <a:buSzPct val="80000"/>
              <a:buFont typeface="Wingdings 3" charset="2"/>
              <a:buChar char=""/>
            </a:pPr>
            <a:endParaRPr lang="en-US" sz="1300">
              <a:solidFill>
                <a:srgbClr val="FFFFFF"/>
              </a:solidFill>
            </a:endParaRPr>
          </a:p>
          <a:p>
            <a:pPr marL="285750" indent="-285750">
              <a:lnSpc>
                <a:spcPct val="90000"/>
              </a:lnSpc>
              <a:spcBef>
                <a:spcPts val="1000"/>
              </a:spcBef>
              <a:buClr>
                <a:schemeClr val="accent1"/>
              </a:buClr>
              <a:buSzPct val="80000"/>
              <a:buFont typeface="Wingdings 3" charset="2"/>
              <a:buChar char=""/>
            </a:pPr>
            <a:endParaRPr lang="en-US" sz="1300">
              <a:solidFill>
                <a:srgbClr val="FFFFFF"/>
              </a:solidFill>
            </a:endParaRPr>
          </a:p>
          <a:p>
            <a:pPr marL="285750" indent="-285750">
              <a:lnSpc>
                <a:spcPct val="90000"/>
              </a:lnSpc>
              <a:spcBef>
                <a:spcPts val="1000"/>
              </a:spcBef>
              <a:buClr>
                <a:schemeClr val="accent1"/>
              </a:buClr>
              <a:buSzPct val="80000"/>
              <a:buFont typeface="Wingdings 3" charset="2"/>
              <a:buChar char=""/>
            </a:pPr>
            <a:endParaRPr lang="en-US" sz="1300">
              <a:solidFill>
                <a:srgbClr val="FFFFFF"/>
              </a:solidFill>
            </a:endParaRPr>
          </a:p>
          <a:p>
            <a:pPr marL="285750" indent="-285750">
              <a:lnSpc>
                <a:spcPct val="90000"/>
              </a:lnSpc>
              <a:spcBef>
                <a:spcPts val="1000"/>
              </a:spcBef>
              <a:buClr>
                <a:schemeClr val="accent1"/>
              </a:buClr>
              <a:buSzPct val="80000"/>
              <a:buFont typeface="Wingdings 3" charset="2"/>
              <a:buChar char=""/>
            </a:pPr>
            <a:endParaRPr lang="en-US" sz="1300">
              <a:solidFill>
                <a:srgbClr val="FFFFFF"/>
              </a:solidFill>
            </a:endParaRPr>
          </a:p>
          <a:p>
            <a:pPr marL="285750" indent="-285750">
              <a:lnSpc>
                <a:spcPct val="90000"/>
              </a:lnSpc>
              <a:spcBef>
                <a:spcPts val="1000"/>
              </a:spcBef>
              <a:buClr>
                <a:schemeClr val="accent1"/>
              </a:buClr>
              <a:buSzPct val="80000"/>
              <a:buFont typeface="Wingdings 3" charset="2"/>
              <a:buChar char=""/>
            </a:pPr>
            <a:endParaRPr lang="en-US" sz="1300">
              <a:solidFill>
                <a:srgbClr val="FFFFFF"/>
              </a:solidFill>
            </a:endParaRPr>
          </a:p>
        </p:txBody>
      </p:sp>
      <p:sp>
        <p:nvSpPr>
          <p:cNvPr id="36"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12" name="ZoneTexte 11">
            <a:extLst>
              <a:ext uri="{FF2B5EF4-FFF2-40B4-BE49-F238E27FC236}">
                <a16:creationId xmlns:a16="http://schemas.microsoft.com/office/drawing/2014/main" id="{84530240-8890-6110-4C36-8CC06576E69E}"/>
              </a:ext>
            </a:extLst>
          </p:cNvPr>
          <p:cNvSpPr txBox="1"/>
          <p:nvPr/>
        </p:nvSpPr>
        <p:spPr>
          <a:xfrm>
            <a:off x="1228685" y="650617"/>
            <a:ext cx="2759861" cy="461665"/>
          </a:xfrm>
          <a:prstGeom prst="rect">
            <a:avLst/>
          </a:prstGeom>
          <a:noFill/>
        </p:spPr>
        <p:txBody>
          <a:bodyPr wrap="square" rtlCol="0">
            <a:spAutoFit/>
          </a:bodyPr>
          <a:lstStyle/>
          <a:p>
            <a:r>
              <a:rPr lang="fr-CA" sz="2400" b="1"/>
              <a:t>Élèves de 9</a:t>
            </a:r>
            <a:r>
              <a:rPr lang="fr-CA" sz="2400" b="1" baseline="30000"/>
              <a:t>e</a:t>
            </a:r>
            <a:r>
              <a:rPr lang="fr-CA" sz="2400" b="1"/>
              <a:t>-12</a:t>
            </a:r>
            <a:r>
              <a:rPr lang="fr-CA" sz="2400" b="1" baseline="30000"/>
              <a:t>e</a:t>
            </a:r>
            <a:r>
              <a:rPr lang="fr-CA" sz="2400" b="1"/>
              <a:t> </a:t>
            </a:r>
          </a:p>
        </p:txBody>
      </p:sp>
    </p:spTree>
    <p:extLst>
      <p:ext uri="{BB962C8B-B14F-4D97-AF65-F5344CB8AC3E}">
        <p14:creationId xmlns:p14="http://schemas.microsoft.com/office/powerpoint/2010/main" val="17722391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3" name="Rectangle 12">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pic>
        <p:nvPicPr>
          <p:cNvPr id="4" name="Espace réservé du contenu 4">
            <a:extLst>
              <a:ext uri="{FF2B5EF4-FFF2-40B4-BE49-F238E27FC236}">
                <a16:creationId xmlns:a16="http://schemas.microsoft.com/office/drawing/2014/main" id="{A31DCC99-7D59-8C31-A45B-4936112388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17"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19" name="Rectangle 18">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re 5">
            <a:extLst>
              <a:ext uri="{FF2B5EF4-FFF2-40B4-BE49-F238E27FC236}">
                <a16:creationId xmlns:a16="http://schemas.microsoft.com/office/drawing/2014/main" id="{649CBABA-CB3F-AB34-61CF-CEE2FA062A71}"/>
              </a:ext>
            </a:extLst>
          </p:cNvPr>
          <p:cNvSpPr>
            <a:spLocks noGrp="1"/>
          </p:cNvSpPr>
          <p:nvPr>
            <p:ph type="title"/>
          </p:nvPr>
        </p:nvSpPr>
        <p:spPr>
          <a:xfrm>
            <a:off x="4146983" y="1178344"/>
            <a:ext cx="7500135" cy="706964"/>
          </a:xfrm>
        </p:spPr>
        <p:txBody>
          <a:bodyPr/>
          <a:lstStyle/>
          <a:p>
            <a:r>
              <a:rPr lang="fr-CA" b="1"/>
              <a:t>Aperçu des réalisations en 22-23</a:t>
            </a:r>
            <a:endParaRPr lang="en-CA" b="1"/>
          </a:p>
        </p:txBody>
      </p:sp>
      <p:sp>
        <p:nvSpPr>
          <p:cNvPr id="2" name="ZoneTexte 1">
            <a:extLst>
              <a:ext uri="{FF2B5EF4-FFF2-40B4-BE49-F238E27FC236}">
                <a16:creationId xmlns:a16="http://schemas.microsoft.com/office/drawing/2014/main" id="{7CAA8340-8874-E5F8-F91D-B2835FD5440B}"/>
              </a:ext>
            </a:extLst>
          </p:cNvPr>
          <p:cNvSpPr txBox="1"/>
          <p:nvPr/>
        </p:nvSpPr>
        <p:spPr>
          <a:xfrm>
            <a:off x="5356288" y="2285887"/>
            <a:ext cx="6093590" cy="5170646"/>
          </a:xfrm>
          <a:prstGeom prst="rect">
            <a:avLst/>
          </a:prstGeom>
          <a:noFill/>
        </p:spPr>
        <p:txBody>
          <a:bodyPr wrap="square" rtlCol="0">
            <a:spAutoFit/>
          </a:bodyPr>
          <a:lstStyle/>
          <a:p>
            <a:pPr marL="285750" indent="-285750">
              <a:buFont typeface="Wingdings" panose="05000000000000000000" pitchFamily="2" charset="2"/>
              <a:buChar char="q"/>
            </a:pPr>
            <a:r>
              <a:rPr lang="fr-CA" sz="2200">
                <a:solidFill>
                  <a:schemeClr val="bg1"/>
                </a:solidFill>
              </a:rPr>
              <a:t>2025 partenaires communautaires se sont impliqués dans des activités d’apprentissages expérientiels</a:t>
            </a:r>
          </a:p>
          <a:p>
            <a:pPr marL="285750" indent="-285750">
              <a:buFont typeface="Wingdings" panose="05000000000000000000" pitchFamily="2" charset="2"/>
              <a:buChar char="q"/>
            </a:pPr>
            <a:endParaRPr lang="fr-CA" sz="2200">
              <a:solidFill>
                <a:schemeClr val="bg1"/>
              </a:solidFill>
            </a:endParaRPr>
          </a:p>
          <a:p>
            <a:pPr marL="285750" indent="-285750">
              <a:buFont typeface="Wingdings" panose="05000000000000000000" pitchFamily="2" charset="2"/>
              <a:buChar char="q"/>
            </a:pPr>
            <a:r>
              <a:rPr lang="fr-CA" sz="2200">
                <a:solidFill>
                  <a:schemeClr val="bg1"/>
                </a:solidFill>
              </a:rPr>
              <a:t>Les secteurs d’emploi les plus populaires:</a:t>
            </a:r>
          </a:p>
          <a:p>
            <a:pPr marL="1200150" lvl="2" indent="-285750">
              <a:buFont typeface="Wingdings" panose="05000000000000000000" pitchFamily="2" charset="2"/>
              <a:buChar char="q"/>
            </a:pPr>
            <a:r>
              <a:rPr lang="fr-CA" sz="2200">
                <a:solidFill>
                  <a:schemeClr val="bg1"/>
                </a:solidFill>
              </a:rPr>
              <a:t>Métiers manuels, spécialisés et techniques	</a:t>
            </a:r>
          </a:p>
          <a:p>
            <a:pPr marL="1200150" lvl="2" indent="-285750">
              <a:buFont typeface="Wingdings" panose="05000000000000000000" pitchFamily="2" charset="2"/>
              <a:buChar char="q"/>
            </a:pPr>
            <a:r>
              <a:rPr lang="fr-CA" sz="2200">
                <a:solidFill>
                  <a:schemeClr val="bg1"/>
                </a:solidFill>
              </a:rPr>
              <a:t>Secteurs de la santé et des services communautaires</a:t>
            </a:r>
          </a:p>
          <a:p>
            <a:pPr marL="1200150" lvl="2" indent="-285750">
              <a:buFont typeface="Wingdings" panose="05000000000000000000" pitchFamily="2" charset="2"/>
              <a:buChar char="q"/>
            </a:pPr>
            <a:r>
              <a:rPr lang="fr-CA" sz="2200">
                <a:solidFill>
                  <a:schemeClr val="bg1"/>
                </a:solidFill>
              </a:rPr>
              <a:t>Affaires</a:t>
            </a:r>
          </a:p>
          <a:p>
            <a:pPr marL="285750" indent="-285750">
              <a:buFont typeface="Wingdings" panose="05000000000000000000" pitchFamily="2" charset="2"/>
              <a:buChar char="q"/>
            </a:pPr>
            <a:endParaRPr lang="fr-CA" sz="2200"/>
          </a:p>
          <a:p>
            <a:pPr marL="285750" indent="-285750">
              <a:buFont typeface="Wingdings" panose="05000000000000000000" pitchFamily="2" charset="2"/>
              <a:buChar char="q"/>
            </a:pPr>
            <a:endParaRPr lang="fr-CA" sz="2200"/>
          </a:p>
          <a:p>
            <a:pPr marL="285750" indent="-285750">
              <a:buFont typeface="Wingdings" panose="05000000000000000000" pitchFamily="2" charset="2"/>
              <a:buChar char="q"/>
            </a:pPr>
            <a:endParaRPr lang="fr-CA" sz="2200"/>
          </a:p>
          <a:p>
            <a:pPr marL="285750" indent="-285750">
              <a:buFont typeface="Wingdings" panose="05000000000000000000" pitchFamily="2" charset="2"/>
              <a:buChar char="q"/>
            </a:pPr>
            <a:endParaRPr lang="fr-CA" sz="2200"/>
          </a:p>
          <a:p>
            <a:pPr marL="285750" indent="-285750">
              <a:buFont typeface="Wingdings" panose="05000000000000000000" pitchFamily="2" charset="2"/>
              <a:buChar char="q"/>
            </a:pPr>
            <a:endParaRPr lang="fr-CA" sz="2200"/>
          </a:p>
        </p:txBody>
      </p:sp>
    </p:spTree>
    <p:extLst>
      <p:ext uri="{BB962C8B-B14F-4D97-AF65-F5344CB8AC3E}">
        <p14:creationId xmlns:p14="http://schemas.microsoft.com/office/powerpoint/2010/main" val="38377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0">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25" name="Freeform: Shape 12">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US"/>
          </a:p>
        </p:txBody>
      </p:sp>
      <p:sp>
        <p:nvSpPr>
          <p:cNvPr id="26"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re 1">
            <a:extLst>
              <a:ext uri="{FF2B5EF4-FFF2-40B4-BE49-F238E27FC236}">
                <a16:creationId xmlns:a16="http://schemas.microsoft.com/office/drawing/2014/main" id="{45BEEAAD-B92E-62A9-F569-7C2899901C66}"/>
              </a:ext>
            </a:extLst>
          </p:cNvPr>
          <p:cNvSpPr>
            <a:spLocks noGrp="1"/>
          </p:cNvSpPr>
          <p:nvPr>
            <p:ph type="title"/>
          </p:nvPr>
        </p:nvSpPr>
        <p:spPr>
          <a:xfrm>
            <a:off x="745067" y="973668"/>
            <a:ext cx="3352098" cy="626532"/>
          </a:xfrm>
        </p:spPr>
        <p:txBody>
          <a:bodyPr vert="horz" lIns="91440" tIns="45720" rIns="91440" bIns="45720" rtlCol="0" anchor="ctr">
            <a:normAutofit fontScale="90000"/>
          </a:bodyPr>
          <a:lstStyle/>
          <a:p>
            <a:pPr algn="ctr">
              <a:lnSpc>
                <a:spcPct val="90000"/>
              </a:lnSpc>
            </a:pPr>
            <a:r>
              <a:rPr lang="en-US" sz="4000" b="1" err="1">
                <a:solidFill>
                  <a:schemeClr val="tx1"/>
                </a:solidFill>
              </a:rPr>
              <a:t>Ressources</a:t>
            </a:r>
            <a:r>
              <a:rPr lang="en-US" sz="4000" b="1">
                <a:solidFill>
                  <a:schemeClr val="tx1"/>
                </a:solidFill>
              </a:rPr>
              <a:t> </a:t>
            </a:r>
            <a:br>
              <a:rPr lang="en-US" sz="3300" b="1">
                <a:solidFill>
                  <a:schemeClr val="tx1"/>
                </a:solidFill>
              </a:rPr>
            </a:br>
            <a:endParaRPr lang="en-US" sz="3300" b="1">
              <a:solidFill>
                <a:schemeClr val="tx1"/>
              </a:solidFill>
            </a:endParaRPr>
          </a:p>
        </p:txBody>
      </p:sp>
      <p:pic>
        <p:nvPicPr>
          <p:cNvPr id="4" name="Image 3">
            <a:extLst>
              <a:ext uri="{FF2B5EF4-FFF2-40B4-BE49-F238E27FC236}">
                <a16:creationId xmlns:a16="http://schemas.microsoft.com/office/drawing/2014/main" id="{3E976CCC-844A-5D73-66B5-16D155FCA3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600000">
            <a:off x="5194607" y="803751"/>
            <a:ext cx="6391533" cy="5250498"/>
          </a:xfrm>
          <a:prstGeom prst="rect">
            <a:avLst/>
          </a:prstGeom>
        </p:spPr>
      </p:pic>
      <p:sp>
        <p:nvSpPr>
          <p:cNvPr id="27" name="Rectangle 16">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Oval 18">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Oval 20">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ZoneTexte 5">
            <a:extLst>
              <a:ext uri="{FF2B5EF4-FFF2-40B4-BE49-F238E27FC236}">
                <a16:creationId xmlns:a16="http://schemas.microsoft.com/office/drawing/2014/main" id="{E52ABB33-399E-8B48-3849-D808AACCA74D}"/>
              </a:ext>
            </a:extLst>
          </p:cNvPr>
          <p:cNvSpPr txBox="1"/>
          <p:nvPr/>
        </p:nvSpPr>
        <p:spPr>
          <a:xfrm>
            <a:off x="745067" y="1600200"/>
            <a:ext cx="3543614" cy="4419600"/>
          </a:xfrm>
          <a:prstGeom prst="rect">
            <a:avLst/>
          </a:prstGeom>
        </p:spPr>
        <p:txBody>
          <a:bodyPr vert="horz" lIns="91440" tIns="45720" rIns="91440" bIns="45720" rtlCol="0" anchor="t">
            <a:normAutofit/>
          </a:bodyPr>
          <a:lstStyle/>
          <a:p>
            <a:pPr marL="285750" indent="-285750">
              <a:lnSpc>
                <a:spcPct val="90000"/>
              </a:lnSpc>
              <a:spcBef>
                <a:spcPts val="1000"/>
              </a:spcBef>
              <a:buClr>
                <a:schemeClr val="accent1"/>
              </a:buClr>
              <a:buSzPct val="80000"/>
              <a:buFont typeface="Wingdings 3" charset="2"/>
              <a:buChar char=""/>
            </a:pPr>
            <a:r>
              <a:rPr lang="en-US" sz="2400" b="1">
                <a:solidFill>
                  <a:schemeClr val="tx2"/>
                </a:solidFill>
                <a:hlinkClick r:id="rId4">
                  <a:extLst>
                    <a:ext uri="{A12FA001-AC4F-418D-AE19-62706E023703}">
                      <ahyp:hlinkClr xmlns:ahyp="http://schemas.microsoft.com/office/drawing/2018/hyperlinkcolor" val="tx"/>
                    </a:ext>
                  </a:extLst>
                </a:hlinkClick>
              </a:rPr>
              <a:t>Allumez l’étincelle</a:t>
            </a:r>
            <a:endParaRPr lang="en-US" sz="2400" b="1">
              <a:solidFill>
                <a:schemeClr val="tx2"/>
              </a:solidFill>
            </a:endParaRPr>
          </a:p>
          <a:p>
            <a:pPr>
              <a:lnSpc>
                <a:spcPct val="90000"/>
              </a:lnSpc>
              <a:spcBef>
                <a:spcPts val="1000"/>
              </a:spcBef>
              <a:buClr>
                <a:schemeClr val="accent1"/>
              </a:buClr>
              <a:buSzPct val="80000"/>
            </a:pPr>
            <a:r>
              <a:rPr lang="en-US" sz="1700">
                <a:solidFill>
                  <a:schemeClr val="tx2"/>
                </a:solidFill>
              </a:rPr>
              <a:t>Guide, </a:t>
            </a:r>
            <a:r>
              <a:rPr lang="en-US" sz="1700" err="1">
                <a:solidFill>
                  <a:schemeClr val="tx2"/>
                </a:solidFill>
              </a:rPr>
              <a:t>dépliants</a:t>
            </a:r>
            <a:r>
              <a:rPr lang="en-US" sz="1700">
                <a:solidFill>
                  <a:schemeClr val="tx2"/>
                </a:solidFill>
              </a:rPr>
              <a:t>, guides de professions</a:t>
            </a:r>
          </a:p>
          <a:p>
            <a:pPr>
              <a:lnSpc>
                <a:spcPct val="90000"/>
              </a:lnSpc>
              <a:spcBef>
                <a:spcPts val="1000"/>
              </a:spcBef>
              <a:buClr>
                <a:schemeClr val="accent1"/>
              </a:buClr>
              <a:buSzPct val="80000"/>
            </a:pPr>
            <a:endParaRPr lang="en-US" sz="2400" b="1">
              <a:solidFill>
                <a:schemeClr val="tx2"/>
              </a:solidFill>
            </a:endParaRPr>
          </a:p>
          <a:p>
            <a:pPr marL="285750" indent="-285750">
              <a:lnSpc>
                <a:spcPct val="90000"/>
              </a:lnSpc>
              <a:spcBef>
                <a:spcPts val="1000"/>
              </a:spcBef>
              <a:buClr>
                <a:schemeClr val="accent1"/>
              </a:buClr>
              <a:buSzPct val="80000"/>
              <a:buFont typeface="Wingdings 3" charset="2"/>
              <a:buChar char=""/>
            </a:pPr>
            <a:r>
              <a:rPr lang="en-US" sz="2400" b="1">
                <a:solidFill>
                  <a:schemeClr val="tx2"/>
                </a:solidFill>
                <a:hlinkClick r:id="rId5">
                  <a:extLst>
                    <a:ext uri="{A12FA001-AC4F-418D-AE19-62706E023703}">
                      <ahyp:hlinkClr xmlns:ahyp="http://schemas.microsoft.com/office/drawing/2018/hyperlinkcolor" val="tx"/>
                    </a:ext>
                  </a:extLst>
                </a:hlinkClick>
              </a:rPr>
              <a:t>Politique 307</a:t>
            </a:r>
            <a:endParaRPr lang="en-US" sz="2400" b="1">
              <a:solidFill>
                <a:schemeClr val="tx2"/>
              </a:solidFill>
            </a:endParaRPr>
          </a:p>
          <a:p>
            <a:pPr>
              <a:lnSpc>
                <a:spcPct val="90000"/>
              </a:lnSpc>
              <a:spcBef>
                <a:spcPts val="1000"/>
              </a:spcBef>
              <a:buClr>
                <a:schemeClr val="accent1"/>
              </a:buClr>
              <a:buSzPct val="80000"/>
              <a:buFont typeface="Wingdings 3" charset="2"/>
              <a:buChar char=""/>
            </a:pPr>
            <a:endParaRPr lang="en-US" sz="1700">
              <a:solidFill>
                <a:schemeClr val="tx2"/>
              </a:solidFill>
            </a:endParaRPr>
          </a:p>
          <a:p>
            <a:pPr marL="285750" indent="-285750">
              <a:lnSpc>
                <a:spcPct val="90000"/>
              </a:lnSpc>
              <a:spcBef>
                <a:spcPts val="1000"/>
              </a:spcBef>
              <a:buClr>
                <a:schemeClr val="accent1"/>
              </a:buClr>
              <a:buSzPct val="80000"/>
              <a:buFont typeface="Wingdings 3" charset="2"/>
              <a:buChar char=""/>
            </a:pPr>
            <a:endParaRPr lang="en-US" sz="1700">
              <a:solidFill>
                <a:schemeClr val="tx2"/>
              </a:solidFill>
            </a:endParaRPr>
          </a:p>
          <a:p>
            <a:pPr marL="285750" indent="-285750">
              <a:lnSpc>
                <a:spcPct val="90000"/>
              </a:lnSpc>
              <a:spcBef>
                <a:spcPts val="1000"/>
              </a:spcBef>
              <a:buClr>
                <a:schemeClr val="accent1"/>
              </a:buClr>
              <a:buSzPct val="80000"/>
              <a:buFont typeface="Wingdings 3" charset="2"/>
              <a:buChar char=""/>
            </a:pPr>
            <a:r>
              <a:rPr lang="en-US" sz="2400" b="1">
                <a:solidFill>
                  <a:schemeClr val="tx2"/>
                </a:solidFill>
                <a:hlinkClick r:id="rId6">
                  <a:extLst>
                    <a:ext uri="{A12FA001-AC4F-418D-AE19-62706E023703}">
                      <ahyp:hlinkClr xmlns:ahyp="http://schemas.microsoft.com/office/drawing/2018/hyperlinkcolor" val="tx"/>
                    </a:ext>
                  </a:extLst>
                </a:hlinkClick>
              </a:rPr>
              <a:t>Myblueprint</a:t>
            </a:r>
            <a:endParaRPr lang="en-US" sz="2400" b="1">
              <a:solidFill>
                <a:schemeClr val="tx2"/>
              </a:solidFill>
            </a:endParaRPr>
          </a:p>
          <a:p>
            <a:pPr marL="285750" indent="-285750">
              <a:lnSpc>
                <a:spcPct val="90000"/>
              </a:lnSpc>
              <a:spcBef>
                <a:spcPts val="1000"/>
              </a:spcBef>
              <a:buClr>
                <a:schemeClr val="accent1"/>
              </a:buClr>
              <a:buSzPct val="80000"/>
              <a:buFont typeface="Wingdings 3" charset="2"/>
              <a:buChar char=""/>
            </a:pPr>
            <a:endParaRPr lang="en-US" sz="1700">
              <a:solidFill>
                <a:schemeClr val="tx2"/>
              </a:solidFill>
            </a:endParaRPr>
          </a:p>
          <a:p>
            <a:pPr marL="285750" indent="-285750">
              <a:lnSpc>
                <a:spcPct val="90000"/>
              </a:lnSpc>
              <a:spcBef>
                <a:spcPts val="1000"/>
              </a:spcBef>
              <a:buClr>
                <a:schemeClr val="accent1"/>
              </a:buClr>
              <a:buSzPct val="80000"/>
              <a:buFont typeface="Wingdings 3" charset="2"/>
              <a:buChar char=""/>
            </a:pPr>
            <a:r>
              <a:rPr lang="en-US" sz="2400" b="1">
                <a:solidFill>
                  <a:schemeClr val="tx2"/>
                </a:solidFill>
                <a:hlinkClick r:id="rId7">
                  <a:extLst>
                    <a:ext uri="{A12FA001-AC4F-418D-AE19-62706E023703}">
                      <ahyp:hlinkClr xmlns:ahyp="http://schemas.microsoft.com/office/drawing/2018/hyperlinkcolor" val="tx"/>
                    </a:ext>
                  </a:extLst>
                </a:hlinkClick>
              </a:rPr>
              <a:t>Emploisnb.ca </a:t>
            </a:r>
            <a:endParaRPr lang="en-US" sz="2400" b="1">
              <a:solidFill>
                <a:schemeClr val="tx2"/>
              </a:solidFill>
            </a:endParaRPr>
          </a:p>
        </p:txBody>
      </p:sp>
      <p:sp>
        <p:nvSpPr>
          <p:cNvPr id="23"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pic>
        <p:nvPicPr>
          <p:cNvPr id="3" name="Image 2">
            <a:extLst>
              <a:ext uri="{FF2B5EF4-FFF2-40B4-BE49-F238E27FC236}">
                <a16:creationId xmlns:a16="http://schemas.microsoft.com/office/drawing/2014/main" id="{183CF30C-ECAE-A484-0273-A5F35A3AB449}"/>
              </a:ext>
            </a:extLst>
          </p:cNvPr>
          <p:cNvPicPr>
            <a:picLocks noChangeAspect="1"/>
          </p:cNvPicPr>
          <p:nvPr/>
        </p:nvPicPr>
        <p:blipFill>
          <a:blip r:embed="rId8"/>
          <a:stretch>
            <a:fillRect/>
          </a:stretch>
        </p:blipFill>
        <p:spPr>
          <a:xfrm>
            <a:off x="11005937" y="5592690"/>
            <a:ext cx="1091279" cy="1097375"/>
          </a:xfrm>
          <a:prstGeom prst="rect">
            <a:avLst/>
          </a:prstGeom>
        </p:spPr>
      </p:pic>
    </p:spTree>
    <p:extLst>
      <p:ext uri="{BB962C8B-B14F-4D97-AF65-F5344CB8AC3E}">
        <p14:creationId xmlns:p14="http://schemas.microsoft.com/office/powerpoint/2010/main" val="16348857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5" name="Rectangle 1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re 1">
            <a:extLst>
              <a:ext uri="{FF2B5EF4-FFF2-40B4-BE49-F238E27FC236}">
                <a16:creationId xmlns:a16="http://schemas.microsoft.com/office/drawing/2014/main" id="{0BDC4AE1-5DA1-E439-2A9D-962548B53707}"/>
              </a:ext>
            </a:extLst>
          </p:cNvPr>
          <p:cNvSpPr>
            <a:spLocks noGrp="1"/>
          </p:cNvSpPr>
          <p:nvPr>
            <p:ph type="title"/>
          </p:nvPr>
        </p:nvSpPr>
        <p:spPr>
          <a:xfrm>
            <a:off x="8429043" y="1607126"/>
            <a:ext cx="3161016" cy="2101524"/>
          </a:xfrm>
        </p:spPr>
        <p:txBody>
          <a:bodyPr vert="horz" lIns="91440" tIns="45720" rIns="91440" bIns="45720" rtlCol="0" anchor="b">
            <a:normAutofit/>
          </a:bodyPr>
          <a:lstStyle/>
          <a:p>
            <a:r>
              <a:rPr lang="en-US" sz="5000" b="1" i="0" kern="1200" dirty="0" err="1">
                <a:solidFill>
                  <a:srgbClr val="EBEBEB"/>
                </a:solidFill>
                <a:latin typeface="+mj-lt"/>
                <a:ea typeface="+mj-ea"/>
                <a:cs typeface="+mj-cs"/>
              </a:rPr>
              <a:t>Exemple</a:t>
            </a:r>
            <a:r>
              <a:rPr lang="en-US" sz="5000" b="1" i="0" kern="1200" dirty="0">
                <a:solidFill>
                  <a:srgbClr val="EBEBEB"/>
                </a:solidFill>
                <a:latin typeface="+mj-lt"/>
                <a:ea typeface="+mj-ea"/>
                <a:cs typeface="+mj-cs"/>
              </a:rPr>
              <a:t> </a:t>
            </a:r>
          </a:p>
        </p:txBody>
      </p:sp>
      <p:grpSp>
        <p:nvGrpSpPr>
          <p:cNvPr id="17" name="Group 16">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8" name="Rectangle 17">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20"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grpSp>
      <p:pic>
        <p:nvPicPr>
          <p:cNvPr id="6" name="Espace réservé du contenu 5">
            <a:extLst>
              <a:ext uri="{FF2B5EF4-FFF2-40B4-BE49-F238E27FC236}">
                <a16:creationId xmlns:a16="http://schemas.microsoft.com/office/drawing/2014/main" id="{70E73075-AD0B-3CB9-C69F-E133869FB68E}"/>
              </a:ext>
            </a:extLst>
          </p:cNvPr>
          <p:cNvPicPr>
            <a:picLocks noGrp="1" noChangeAspect="1"/>
          </p:cNvPicPr>
          <p:nvPr>
            <p:ph idx="1"/>
          </p:nvPr>
        </p:nvPicPr>
        <p:blipFill>
          <a:blip r:embed="rId4"/>
          <a:stretch>
            <a:fillRect/>
          </a:stretch>
        </p:blipFill>
        <p:spPr>
          <a:xfrm>
            <a:off x="601941" y="791647"/>
            <a:ext cx="6963306" cy="5274705"/>
          </a:xfrm>
          <a:prstGeom prst="rect">
            <a:avLst/>
          </a:prstGeom>
        </p:spPr>
      </p:pic>
      <p:pic>
        <p:nvPicPr>
          <p:cNvPr id="4" name="Image 3">
            <a:extLst>
              <a:ext uri="{FF2B5EF4-FFF2-40B4-BE49-F238E27FC236}">
                <a16:creationId xmlns:a16="http://schemas.microsoft.com/office/drawing/2014/main" id="{18586F67-E6A9-4309-DEFB-E95FE921EB88}"/>
              </a:ext>
            </a:extLst>
          </p:cNvPr>
          <p:cNvPicPr>
            <a:picLocks noChangeAspect="1"/>
          </p:cNvPicPr>
          <p:nvPr/>
        </p:nvPicPr>
        <p:blipFill>
          <a:blip r:embed="rId5"/>
          <a:stretch>
            <a:fillRect/>
          </a:stretch>
        </p:blipFill>
        <p:spPr>
          <a:xfrm>
            <a:off x="10964841" y="5592690"/>
            <a:ext cx="1091279" cy="1097375"/>
          </a:xfrm>
          <a:prstGeom prst="rect">
            <a:avLst/>
          </a:prstGeom>
        </p:spPr>
      </p:pic>
    </p:spTree>
    <p:extLst>
      <p:ext uri="{BB962C8B-B14F-4D97-AF65-F5344CB8AC3E}">
        <p14:creationId xmlns:p14="http://schemas.microsoft.com/office/powerpoint/2010/main" val="27631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4" name="Rectangle 13">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re 1">
            <a:extLst>
              <a:ext uri="{FF2B5EF4-FFF2-40B4-BE49-F238E27FC236}">
                <a16:creationId xmlns:a16="http://schemas.microsoft.com/office/drawing/2014/main" id="{551EDE53-9872-61B0-3393-BCC17FA573B1}"/>
              </a:ext>
            </a:extLst>
          </p:cNvPr>
          <p:cNvSpPr>
            <a:spLocks noGrp="1"/>
          </p:cNvSpPr>
          <p:nvPr>
            <p:ph type="title"/>
          </p:nvPr>
        </p:nvSpPr>
        <p:spPr>
          <a:xfrm>
            <a:off x="3696929" y="2462522"/>
            <a:ext cx="4798142" cy="3153753"/>
          </a:xfrm>
        </p:spPr>
        <p:txBody>
          <a:bodyPr vert="horz" lIns="91440" tIns="45720" rIns="91440" bIns="45720" rtlCol="0" anchor="b">
            <a:normAutofit/>
          </a:bodyPr>
          <a:lstStyle/>
          <a:p>
            <a:r>
              <a:rPr lang="en-US" sz="8000" b="0" i="0" kern="1200">
                <a:solidFill>
                  <a:srgbClr val="EBEBEB"/>
                </a:solidFill>
                <a:latin typeface="Cavolini" panose="03000502040302020204" pitchFamily="66" charset="0"/>
                <a:cs typeface="Cavolini" panose="03000502040302020204" pitchFamily="66" charset="0"/>
              </a:rPr>
              <a:t>MERCI!</a:t>
            </a:r>
          </a:p>
        </p:txBody>
      </p:sp>
      <p:sp>
        <p:nvSpPr>
          <p:cNvPr id="18" name="Rectangle 17">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Image 3">
            <a:extLst>
              <a:ext uri="{FF2B5EF4-FFF2-40B4-BE49-F238E27FC236}">
                <a16:creationId xmlns:a16="http://schemas.microsoft.com/office/drawing/2014/main" id="{A627EC57-DCCE-9FE2-BEA5-93353FAC926C}"/>
              </a:ext>
            </a:extLst>
          </p:cNvPr>
          <p:cNvPicPr>
            <a:picLocks noChangeAspect="1"/>
          </p:cNvPicPr>
          <p:nvPr/>
        </p:nvPicPr>
        <p:blipFill>
          <a:blip r:embed="rId4"/>
          <a:stretch>
            <a:fillRect/>
          </a:stretch>
        </p:blipFill>
        <p:spPr>
          <a:xfrm>
            <a:off x="1" y="0"/>
            <a:ext cx="12192000" cy="3881390"/>
          </a:xfrm>
          <a:prstGeom prst="rect">
            <a:avLst/>
          </a:prstGeom>
        </p:spPr>
      </p:pic>
    </p:spTree>
    <p:extLst>
      <p:ext uri="{BB962C8B-B14F-4D97-AF65-F5344CB8AC3E}">
        <p14:creationId xmlns:p14="http://schemas.microsoft.com/office/powerpoint/2010/main" val="14792281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6D43E6-578D-F5EA-0FE0-C7946971FEF8}"/>
              </a:ext>
            </a:extLst>
          </p:cNvPr>
          <p:cNvSpPr>
            <a:spLocks noGrp="1"/>
          </p:cNvSpPr>
          <p:nvPr>
            <p:ph type="title"/>
          </p:nvPr>
        </p:nvSpPr>
        <p:spPr>
          <a:xfrm>
            <a:off x="1154954" y="973668"/>
            <a:ext cx="8761413" cy="706964"/>
          </a:xfrm>
        </p:spPr>
        <p:txBody>
          <a:bodyPr>
            <a:normAutofit/>
          </a:bodyPr>
          <a:lstStyle/>
          <a:p>
            <a:r>
              <a:rPr lang="fr-CA" b="1"/>
              <a:t>Plan de l’atelier</a:t>
            </a:r>
          </a:p>
        </p:txBody>
      </p:sp>
      <p:pic>
        <p:nvPicPr>
          <p:cNvPr id="9" name="Image 8">
            <a:extLst>
              <a:ext uri="{FF2B5EF4-FFF2-40B4-BE49-F238E27FC236}">
                <a16:creationId xmlns:a16="http://schemas.microsoft.com/office/drawing/2014/main" id="{093FBB73-D3D8-77DC-3D09-476ACE0CB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006150">
            <a:off x="10714297" y="5358265"/>
            <a:ext cx="1293035" cy="1323069"/>
          </a:xfrm>
          <a:prstGeom prst="roundRect">
            <a:avLst>
              <a:gd name="adj" fmla="val 1858"/>
            </a:avLst>
          </a:prstGeom>
          <a:effectLst>
            <a:outerShdw blurRad="50800" dist="50800" dir="5400000" algn="tl" rotWithShape="0">
              <a:srgbClr val="000000">
                <a:alpha val="43000"/>
              </a:srgbClr>
            </a:outerShdw>
          </a:effectLst>
        </p:spPr>
      </p:pic>
      <p:pic>
        <p:nvPicPr>
          <p:cNvPr id="5" name="Image 4">
            <a:extLst>
              <a:ext uri="{FF2B5EF4-FFF2-40B4-BE49-F238E27FC236}">
                <a16:creationId xmlns:a16="http://schemas.microsoft.com/office/drawing/2014/main" id="{8EABE78C-DE24-4A6F-3802-D10AA2ED59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87775" y="2567611"/>
            <a:ext cx="4352818" cy="3909104"/>
          </a:xfrm>
          <a:prstGeom prst="roundRect">
            <a:avLst>
              <a:gd name="adj" fmla="val 1858"/>
            </a:avLst>
          </a:prstGeom>
          <a:ln w="76200">
            <a:solidFill>
              <a:srgbClr val="78B754"/>
            </a:solidFill>
          </a:ln>
          <a:effectLst>
            <a:outerShdw blurRad="50800" dist="50800" dir="5400000" algn="tl" rotWithShape="0">
              <a:srgbClr val="000000">
                <a:alpha val="43000"/>
              </a:srgbClr>
            </a:outerShdw>
          </a:effectLst>
        </p:spPr>
      </p:pic>
      <p:graphicFrame>
        <p:nvGraphicFramePr>
          <p:cNvPr id="25" name="Espace réservé du contenu 6">
            <a:extLst>
              <a:ext uri="{FF2B5EF4-FFF2-40B4-BE49-F238E27FC236}">
                <a16:creationId xmlns:a16="http://schemas.microsoft.com/office/drawing/2014/main" id="{6C29E7C0-0B9D-CD4E-5B3A-96A6259E1A5E}"/>
              </a:ext>
            </a:extLst>
          </p:cNvPr>
          <p:cNvGraphicFramePr>
            <a:graphicFrameLocks noGrp="1"/>
          </p:cNvGraphicFramePr>
          <p:nvPr>
            <p:ph idx="1"/>
            <p:extLst>
              <p:ext uri="{D42A27DB-BD31-4B8C-83A1-F6EECF244321}">
                <p14:modId xmlns:p14="http://schemas.microsoft.com/office/powerpoint/2010/main" val="3729723405"/>
              </p:ext>
            </p:extLst>
          </p:nvPr>
        </p:nvGraphicFramePr>
        <p:xfrm>
          <a:off x="460690" y="2567611"/>
          <a:ext cx="4553099" cy="39091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3431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dre&#10;&#10;Description générée automatiquement">
            <a:extLst>
              <a:ext uri="{FF2B5EF4-FFF2-40B4-BE49-F238E27FC236}">
                <a16:creationId xmlns:a16="http://schemas.microsoft.com/office/drawing/2014/main" id="{714ACFAA-9FA5-4D29-AE5A-7AB964DA92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98" y="156335"/>
            <a:ext cx="11636141" cy="6545329"/>
          </a:xfrm>
          <a:prstGeom prst="rect">
            <a:avLst/>
          </a:prstGeom>
        </p:spPr>
      </p:pic>
      <p:sp>
        <p:nvSpPr>
          <p:cNvPr id="2" name="ZoneTexte 1">
            <a:extLst>
              <a:ext uri="{FF2B5EF4-FFF2-40B4-BE49-F238E27FC236}">
                <a16:creationId xmlns:a16="http://schemas.microsoft.com/office/drawing/2014/main" id="{6C125F74-6FB3-C316-3DDE-BBDA1F4E3EAC}"/>
              </a:ext>
            </a:extLst>
          </p:cNvPr>
          <p:cNvSpPr txBox="1"/>
          <p:nvPr/>
        </p:nvSpPr>
        <p:spPr>
          <a:xfrm>
            <a:off x="5137077" y="780714"/>
            <a:ext cx="6298059" cy="4339650"/>
          </a:xfrm>
          <a:prstGeom prst="rect">
            <a:avLst/>
          </a:prstGeom>
          <a:noFill/>
        </p:spPr>
        <p:txBody>
          <a:bodyPr wrap="square" lIns="91440" tIns="45720" rIns="91440" bIns="45720" rtlCol="0" anchor="t">
            <a:spAutoFit/>
          </a:bodyPr>
          <a:lstStyle/>
          <a:p>
            <a:r>
              <a:rPr lang="fr-CA" sz="3600" b="1">
                <a:solidFill>
                  <a:schemeClr val="bg2"/>
                </a:solidFill>
                <a:latin typeface="+mj-lt"/>
                <a:ea typeface="+mj-ea"/>
                <a:cs typeface="+mj-cs"/>
              </a:rPr>
              <a:t>Mise en contexte:</a:t>
            </a:r>
          </a:p>
          <a:p>
            <a:endParaRPr lang="fr-CA" sz="2400">
              <a:solidFill>
                <a:schemeClr val="bg2"/>
              </a:solidFill>
              <a:latin typeface="+mj-lt"/>
              <a:ea typeface="+mj-ea"/>
              <a:cs typeface="+mj-cs"/>
            </a:endParaRPr>
          </a:p>
          <a:p>
            <a:pPr marL="342900" indent="-342900">
              <a:buFont typeface="Courier New" panose="02070309020205020404" pitchFamily="49" charset="0"/>
              <a:buChar char="o"/>
            </a:pPr>
            <a:r>
              <a:rPr lang="fr-CA" sz="2400">
                <a:solidFill>
                  <a:schemeClr val="bg2"/>
                </a:solidFill>
                <a:latin typeface="+mj-lt"/>
                <a:ea typeface="+mj-ea"/>
                <a:cs typeface="+mj-cs"/>
              </a:rPr>
              <a:t>Objectif 1 – </a:t>
            </a:r>
            <a:r>
              <a:rPr lang="fr-CA" sz="2400" b="1">
                <a:solidFill>
                  <a:schemeClr val="bg2"/>
                </a:solidFill>
                <a:latin typeface="+mj-lt"/>
                <a:ea typeface="+mj-ea"/>
                <a:cs typeface="+mj-cs"/>
              </a:rPr>
              <a:t>Projet de vie et de carrière</a:t>
            </a:r>
          </a:p>
          <a:p>
            <a:pPr marL="742950" lvl="1" indent="-285750">
              <a:buFont typeface="Wingdings" panose="05000000000000000000" pitchFamily="2" charset="2"/>
              <a:buChar char="Ø"/>
            </a:pPr>
            <a:endParaRPr lang="fr-CA" sz="2400">
              <a:solidFill>
                <a:schemeClr val="bg2"/>
              </a:solidFill>
              <a:latin typeface="+mj-lt"/>
              <a:ea typeface="+mj-ea"/>
              <a:cs typeface="+mj-cs"/>
            </a:endParaRPr>
          </a:p>
          <a:p>
            <a:pPr marL="800100" lvl="1" indent="-342900">
              <a:buFont typeface="Arial" panose="020B0604020202020204" pitchFamily="34" charset="0"/>
              <a:buChar char="•"/>
            </a:pPr>
            <a:r>
              <a:rPr lang="fr-CA" sz="2400">
                <a:solidFill>
                  <a:schemeClr val="bg2"/>
                </a:solidFill>
                <a:latin typeface="+mj-lt"/>
                <a:ea typeface="+mj-ea"/>
                <a:cs typeface="+mj-cs"/>
              </a:rPr>
              <a:t>Projets dans les écoles permettant la découverte de soi et l’exploration de carrière</a:t>
            </a:r>
          </a:p>
          <a:p>
            <a:pPr marL="742950" lvl="1" indent="-285750">
              <a:buFont typeface="Wingdings" panose="05000000000000000000" pitchFamily="2" charset="2"/>
              <a:buChar char="Ø"/>
            </a:pPr>
            <a:endParaRPr lang="fr-CA" sz="2400">
              <a:solidFill>
                <a:schemeClr val="bg2"/>
              </a:solidFill>
              <a:latin typeface="+mj-lt"/>
              <a:ea typeface="+mj-ea"/>
              <a:cs typeface="+mj-cs"/>
            </a:endParaRPr>
          </a:p>
          <a:p>
            <a:pPr marL="800100" lvl="1" indent="-342900">
              <a:buFont typeface="Arial" panose="020B0604020202020204" pitchFamily="34" charset="0"/>
              <a:buChar char="•"/>
            </a:pPr>
            <a:r>
              <a:rPr lang="fr-CA" sz="2400">
                <a:solidFill>
                  <a:schemeClr val="bg2"/>
                </a:solidFill>
                <a:latin typeface="+mj-lt"/>
                <a:ea typeface="+mj-ea"/>
                <a:cs typeface="+mj-cs"/>
              </a:rPr>
              <a:t>Collaboration avec la communauté</a:t>
            </a:r>
          </a:p>
          <a:p>
            <a:pPr marL="285750" indent="-285750">
              <a:buFont typeface="Wingdings" panose="05000000000000000000" pitchFamily="2" charset="2"/>
              <a:buChar char="Ø"/>
            </a:pPr>
            <a:endParaRPr lang="fr-CA" sz="2400">
              <a:solidFill>
                <a:schemeClr val="bg2"/>
              </a:solidFill>
              <a:latin typeface="+mj-lt"/>
              <a:ea typeface="+mj-ea"/>
              <a:cs typeface="+mj-cs"/>
            </a:endParaRPr>
          </a:p>
        </p:txBody>
      </p:sp>
    </p:spTree>
    <p:extLst>
      <p:ext uri="{BB962C8B-B14F-4D97-AF65-F5344CB8AC3E}">
        <p14:creationId xmlns:p14="http://schemas.microsoft.com/office/powerpoint/2010/main" val="151350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C9D3B61B-08E7-4611-8F30-08C35CD49446}"/>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tretch/>
        </p:blipFill>
        <p:spPr>
          <a:xfrm>
            <a:off x="2018946" y="427426"/>
            <a:ext cx="9850670" cy="5512162"/>
          </a:xfrm>
          <a:prstGeom prst="rect">
            <a:avLst/>
          </a:prstGeom>
        </p:spPr>
      </p:pic>
      <p:sp>
        <p:nvSpPr>
          <p:cNvPr id="6" name="ZoneTexte 5">
            <a:extLst>
              <a:ext uri="{FF2B5EF4-FFF2-40B4-BE49-F238E27FC236}">
                <a16:creationId xmlns:a16="http://schemas.microsoft.com/office/drawing/2014/main" id="{BD7DB2EF-2C95-BACD-F5E8-F0DCBA2344BD}"/>
              </a:ext>
            </a:extLst>
          </p:cNvPr>
          <p:cNvSpPr txBox="1"/>
          <p:nvPr/>
        </p:nvSpPr>
        <p:spPr>
          <a:xfrm>
            <a:off x="747463" y="2595943"/>
            <a:ext cx="6196818" cy="1200329"/>
          </a:xfrm>
          <a:prstGeom prst="rect">
            <a:avLst/>
          </a:prstGeom>
          <a:noFill/>
        </p:spPr>
        <p:txBody>
          <a:bodyPr wrap="square" lIns="91440" tIns="45720" rIns="91440" bIns="45720" anchor="t">
            <a:spAutoFit/>
          </a:bodyPr>
          <a:lstStyle/>
          <a:p>
            <a:endParaRPr lang="fr-CA"/>
          </a:p>
          <a:p>
            <a:pPr marL="0" indent="0">
              <a:buNone/>
            </a:pPr>
            <a:r>
              <a:rPr lang="fr-CA" i="1">
                <a:solidFill>
                  <a:srgbClr val="002060"/>
                </a:solidFill>
              </a:rPr>
              <a:t>Quels mots te viennent en tête lorsque tu entends « Apprentissages expérientiels »?</a:t>
            </a:r>
          </a:p>
          <a:p>
            <a:pPr marL="0" indent="0">
              <a:buNone/>
            </a:pPr>
            <a:endParaRPr lang="fr-CA"/>
          </a:p>
        </p:txBody>
      </p:sp>
      <p:sp>
        <p:nvSpPr>
          <p:cNvPr id="7" name="ZoneTexte 6">
            <a:extLst>
              <a:ext uri="{FF2B5EF4-FFF2-40B4-BE49-F238E27FC236}">
                <a16:creationId xmlns:a16="http://schemas.microsoft.com/office/drawing/2014/main" id="{298A72F0-FB55-6587-8244-DD1D78D7A5CA}"/>
              </a:ext>
            </a:extLst>
          </p:cNvPr>
          <p:cNvSpPr txBox="1"/>
          <p:nvPr/>
        </p:nvSpPr>
        <p:spPr>
          <a:xfrm>
            <a:off x="495886" y="1017884"/>
            <a:ext cx="6196818" cy="1815882"/>
          </a:xfrm>
          <a:prstGeom prst="rect">
            <a:avLst/>
          </a:prstGeom>
          <a:noFill/>
        </p:spPr>
        <p:txBody>
          <a:bodyPr wrap="square" lIns="91440" tIns="45720" rIns="91440" bIns="45720" anchor="t">
            <a:spAutoFit/>
          </a:bodyPr>
          <a:lstStyle/>
          <a:p>
            <a:endParaRPr lang="fr-CA" sz="2800" b="1"/>
          </a:p>
          <a:p>
            <a:endParaRPr lang="fr-CA" sz="2800" b="1"/>
          </a:p>
          <a:p>
            <a:endParaRPr lang="fr-CA" sz="2800" b="1"/>
          </a:p>
          <a:p>
            <a:r>
              <a:rPr lang="fr-CA" sz="2800" b="1">
                <a:solidFill>
                  <a:srgbClr val="002060"/>
                </a:solidFill>
              </a:rPr>
              <a:t>Activité 1:  Nuage de mots</a:t>
            </a:r>
            <a:endParaRPr lang="fr-CA">
              <a:solidFill>
                <a:srgbClr val="002060"/>
              </a:solidFill>
            </a:endParaRPr>
          </a:p>
        </p:txBody>
      </p:sp>
      <p:sp>
        <p:nvSpPr>
          <p:cNvPr id="2" name="ZoneTexte 1">
            <a:extLst>
              <a:ext uri="{FF2B5EF4-FFF2-40B4-BE49-F238E27FC236}">
                <a16:creationId xmlns:a16="http://schemas.microsoft.com/office/drawing/2014/main" id="{10A3BD37-78FA-540D-C97D-39DCD0B2C6EE}"/>
              </a:ext>
            </a:extLst>
          </p:cNvPr>
          <p:cNvSpPr txBox="1"/>
          <p:nvPr/>
        </p:nvSpPr>
        <p:spPr>
          <a:xfrm>
            <a:off x="3506927" y="3839754"/>
            <a:ext cx="1962220" cy="1754326"/>
          </a:xfrm>
          <a:prstGeom prst="rect">
            <a:avLst/>
          </a:prstGeom>
          <a:noFill/>
        </p:spPr>
        <p:txBody>
          <a:bodyPr wrap="square" lIns="91440" tIns="45720" rIns="91440" bIns="45720" anchor="t">
            <a:spAutoFit/>
          </a:bodyPr>
          <a:lstStyle/>
          <a:p>
            <a:endParaRPr lang="fr-CA" dirty="0"/>
          </a:p>
          <a:p>
            <a:pPr marL="0" indent="0">
              <a:buNone/>
            </a:pPr>
            <a:r>
              <a:rPr lang="fr-CA" sz="2400" b="1" i="1" dirty="0">
                <a:solidFill>
                  <a:srgbClr val="002060"/>
                </a:solidFill>
              </a:rPr>
              <a:t>Menti.com</a:t>
            </a:r>
          </a:p>
          <a:p>
            <a:pPr marL="0" indent="0">
              <a:buNone/>
            </a:pPr>
            <a:r>
              <a:rPr lang="fr-CA" sz="2400" b="1" i="1" dirty="0">
                <a:solidFill>
                  <a:srgbClr val="002060"/>
                </a:solidFill>
              </a:rPr>
              <a:t>Code :  87702750</a:t>
            </a:r>
          </a:p>
          <a:p>
            <a:pPr marL="0" indent="0">
              <a:buNone/>
            </a:pPr>
            <a:endParaRPr lang="fr-CA" dirty="0"/>
          </a:p>
        </p:txBody>
      </p:sp>
      <p:pic>
        <p:nvPicPr>
          <p:cNvPr id="9" name="Image 8">
            <a:extLst>
              <a:ext uri="{FF2B5EF4-FFF2-40B4-BE49-F238E27FC236}">
                <a16:creationId xmlns:a16="http://schemas.microsoft.com/office/drawing/2014/main" id="{D06AC720-3430-0E62-6B6C-3C18B4DCE8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463" y="3770377"/>
            <a:ext cx="2615226" cy="2615226"/>
          </a:xfrm>
          <a:prstGeom prst="rect">
            <a:avLst/>
          </a:prstGeom>
        </p:spPr>
      </p:pic>
    </p:spTree>
    <p:extLst>
      <p:ext uri="{BB962C8B-B14F-4D97-AF65-F5344CB8AC3E}">
        <p14:creationId xmlns:p14="http://schemas.microsoft.com/office/powerpoint/2010/main" val="48469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6D43E6-578D-F5EA-0FE0-C7946971FEF8}"/>
              </a:ext>
            </a:extLst>
          </p:cNvPr>
          <p:cNvSpPr>
            <a:spLocks noGrp="1"/>
          </p:cNvSpPr>
          <p:nvPr>
            <p:ph type="title"/>
          </p:nvPr>
        </p:nvSpPr>
        <p:spPr>
          <a:xfrm>
            <a:off x="877551" y="967030"/>
            <a:ext cx="9735653" cy="706964"/>
          </a:xfrm>
        </p:spPr>
        <p:txBody>
          <a:bodyPr>
            <a:normAutofit/>
          </a:bodyPr>
          <a:lstStyle/>
          <a:p>
            <a:r>
              <a:rPr lang="fr-CA" b="1">
                <a:solidFill>
                  <a:srgbClr val="EBEBEB"/>
                </a:solidFill>
              </a:rPr>
              <a:t>Définition des apprentissages expérientiels</a:t>
            </a:r>
          </a:p>
        </p:txBody>
      </p:sp>
      <p:sp>
        <p:nvSpPr>
          <p:cNvPr id="7" name="Espace réservé du contenu 6">
            <a:extLst>
              <a:ext uri="{FF2B5EF4-FFF2-40B4-BE49-F238E27FC236}">
                <a16:creationId xmlns:a16="http://schemas.microsoft.com/office/drawing/2014/main" id="{E942E3C2-297A-3A37-DB88-A098FF6501C7}"/>
              </a:ext>
            </a:extLst>
          </p:cNvPr>
          <p:cNvSpPr>
            <a:spLocks noGrp="1"/>
          </p:cNvSpPr>
          <p:nvPr>
            <p:ph idx="1"/>
          </p:nvPr>
        </p:nvSpPr>
        <p:spPr>
          <a:xfrm>
            <a:off x="555216" y="2537716"/>
            <a:ext cx="11081567" cy="3811714"/>
          </a:xfrm>
        </p:spPr>
        <p:txBody>
          <a:bodyPr>
            <a:normAutofit fontScale="92500" lnSpcReduction="20000"/>
          </a:bodyPr>
          <a:lstStyle/>
          <a:p>
            <a:pPr>
              <a:buClr>
                <a:srgbClr val="4A759B"/>
              </a:buClr>
              <a:buFont typeface="Wingdings" panose="05000000000000000000" pitchFamily="2" charset="2"/>
              <a:buChar char="q"/>
            </a:pPr>
            <a:r>
              <a:rPr lang="fr-CA"/>
              <a:t>Participer à des expériences concrètes</a:t>
            </a:r>
          </a:p>
          <a:p>
            <a:pPr>
              <a:buClr>
                <a:srgbClr val="4A759B"/>
              </a:buClr>
              <a:buFont typeface="Wingdings" panose="05000000000000000000" pitchFamily="2" charset="2"/>
              <a:buChar char="q"/>
            </a:pPr>
            <a:endParaRPr lang="fr-CA"/>
          </a:p>
          <a:p>
            <a:pPr>
              <a:buClr>
                <a:srgbClr val="4A759B"/>
              </a:buClr>
              <a:buFont typeface="Wingdings" panose="05000000000000000000" pitchFamily="2" charset="2"/>
              <a:buChar char="q"/>
            </a:pPr>
            <a:r>
              <a:rPr lang="fr-CA"/>
              <a:t>Réaliser des tâches authentiques</a:t>
            </a:r>
          </a:p>
          <a:p>
            <a:pPr>
              <a:buClr>
                <a:srgbClr val="4A759B"/>
              </a:buClr>
              <a:buFont typeface="Wingdings" panose="05000000000000000000" pitchFamily="2" charset="2"/>
              <a:buChar char="q"/>
            </a:pPr>
            <a:endParaRPr lang="fr-CA"/>
          </a:p>
          <a:p>
            <a:pPr>
              <a:buClr>
                <a:srgbClr val="4A759B"/>
              </a:buClr>
              <a:buFont typeface="Wingdings" panose="05000000000000000000" pitchFamily="2" charset="2"/>
              <a:buChar char="q"/>
            </a:pPr>
            <a:r>
              <a:rPr lang="fr-CA"/>
              <a:t>Faire une réflexion personnelle </a:t>
            </a:r>
          </a:p>
          <a:p>
            <a:pPr>
              <a:buClr>
                <a:srgbClr val="4A759B"/>
              </a:buClr>
              <a:buFont typeface="Wingdings" panose="05000000000000000000" pitchFamily="2" charset="2"/>
              <a:buChar char="q"/>
            </a:pPr>
            <a:endParaRPr lang="fr-CA"/>
          </a:p>
          <a:p>
            <a:pPr>
              <a:buClr>
                <a:srgbClr val="4A759B"/>
              </a:buClr>
              <a:buFont typeface="Wingdings" panose="05000000000000000000" pitchFamily="2" charset="2"/>
              <a:buChar char="q"/>
            </a:pPr>
            <a:r>
              <a:rPr lang="fr-CA"/>
              <a:t>Élargir ses champs d’intérêt et explorer différents domaines</a:t>
            </a:r>
          </a:p>
          <a:p>
            <a:pPr>
              <a:buClr>
                <a:srgbClr val="4A759B"/>
              </a:buClr>
              <a:buFont typeface="Wingdings" panose="05000000000000000000" pitchFamily="2" charset="2"/>
              <a:buChar char="q"/>
            </a:pPr>
            <a:endParaRPr lang="fr-CA"/>
          </a:p>
          <a:p>
            <a:pPr>
              <a:buClr>
                <a:srgbClr val="4A759B"/>
              </a:buClr>
              <a:buFont typeface="Wingdings" panose="05000000000000000000" pitchFamily="2" charset="2"/>
              <a:buChar char="q"/>
            </a:pPr>
            <a:r>
              <a:rPr lang="fr-CA"/>
              <a:t>Développer ses compétences</a:t>
            </a:r>
          </a:p>
          <a:p>
            <a:pPr>
              <a:buClr>
                <a:srgbClr val="4A759B"/>
              </a:buClr>
              <a:buFont typeface="Wingdings" panose="05000000000000000000" pitchFamily="2" charset="2"/>
              <a:buChar char="q"/>
            </a:pPr>
            <a:endParaRPr lang="fr-CA"/>
          </a:p>
          <a:p>
            <a:pPr>
              <a:buClr>
                <a:srgbClr val="4A759B"/>
              </a:buClr>
              <a:buFont typeface="Wingdings" panose="05000000000000000000" pitchFamily="2" charset="2"/>
              <a:buChar char="q"/>
            </a:pPr>
            <a:r>
              <a:rPr lang="fr-CA"/>
              <a:t>Construire son projet de vie et de carrière</a:t>
            </a:r>
          </a:p>
          <a:p>
            <a:endParaRPr lang="en-CA"/>
          </a:p>
        </p:txBody>
      </p:sp>
      <p:pic>
        <p:nvPicPr>
          <p:cNvPr id="9" name="Image 8">
            <a:extLst>
              <a:ext uri="{FF2B5EF4-FFF2-40B4-BE49-F238E27FC236}">
                <a16:creationId xmlns:a16="http://schemas.microsoft.com/office/drawing/2014/main" id="{093FBB73-D3D8-77DC-3D09-476ACE0CB0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36826">
            <a:off x="5634842" y="5272881"/>
            <a:ext cx="922315" cy="926803"/>
          </a:xfrm>
          <a:prstGeom prst="rect">
            <a:avLst/>
          </a:prstGeom>
        </p:spPr>
      </p:pic>
      <p:pic>
        <p:nvPicPr>
          <p:cNvPr id="4" name="Image 3">
            <a:extLst>
              <a:ext uri="{FF2B5EF4-FFF2-40B4-BE49-F238E27FC236}">
                <a16:creationId xmlns:a16="http://schemas.microsoft.com/office/drawing/2014/main" id="{3398DAA9-75D1-292B-6295-F06DE255F3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420596">
            <a:off x="7253885" y="2784545"/>
            <a:ext cx="4753180" cy="3564885"/>
          </a:xfrm>
          <a:prstGeom prst="rect">
            <a:avLst/>
          </a:prstGeom>
          <a:ln w="76200">
            <a:solidFill>
              <a:srgbClr val="4A759B"/>
            </a:solidFill>
          </a:ln>
        </p:spPr>
      </p:pic>
    </p:spTree>
    <p:extLst>
      <p:ext uri="{BB962C8B-B14F-4D97-AF65-F5344CB8AC3E}">
        <p14:creationId xmlns:p14="http://schemas.microsoft.com/office/powerpoint/2010/main" val="201633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1" name="Rectangle 10">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a:p>
        </p:txBody>
      </p:sp>
      <p:sp>
        <p:nvSpPr>
          <p:cNvPr id="15" name="Freeform: Shape 14">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a:p>
        </p:txBody>
      </p:sp>
      <p:pic>
        <p:nvPicPr>
          <p:cNvPr id="2" name="Image 1">
            <a:extLst>
              <a:ext uri="{FF2B5EF4-FFF2-40B4-BE49-F238E27FC236}">
                <a16:creationId xmlns:a16="http://schemas.microsoft.com/office/drawing/2014/main" id="{32EFF10F-5390-ED19-BC64-B652A7BAC4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805" y="213188"/>
            <a:ext cx="4404826" cy="6489673"/>
          </a:xfrm>
          <a:prstGeom prst="rect">
            <a:avLst/>
          </a:prstGeom>
          <a:ln w="76200">
            <a:solidFill>
              <a:srgbClr val="C02E33"/>
            </a:solidFill>
          </a:ln>
        </p:spPr>
      </p:pic>
      <p:pic>
        <p:nvPicPr>
          <p:cNvPr id="6" name="Image 5">
            <a:extLst>
              <a:ext uri="{FF2B5EF4-FFF2-40B4-BE49-F238E27FC236}">
                <a16:creationId xmlns:a16="http://schemas.microsoft.com/office/drawing/2014/main" id="{B226BA4A-DEFA-020C-A63F-69EC62A375D9}"/>
              </a:ext>
            </a:extLst>
          </p:cNvPr>
          <p:cNvPicPr>
            <a:picLocks noChangeAspect="1"/>
          </p:cNvPicPr>
          <p:nvPr/>
        </p:nvPicPr>
        <p:blipFill>
          <a:blip r:embed="rId4"/>
          <a:stretch>
            <a:fillRect/>
          </a:stretch>
        </p:blipFill>
        <p:spPr>
          <a:xfrm>
            <a:off x="4944863" y="46121"/>
            <a:ext cx="6839905" cy="6382641"/>
          </a:xfrm>
          <a:prstGeom prst="rect">
            <a:avLst/>
          </a:prstGeom>
        </p:spPr>
      </p:pic>
      <p:pic>
        <p:nvPicPr>
          <p:cNvPr id="3" name="Image 2">
            <a:extLst>
              <a:ext uri="{FF2B5EF4-FFF2-40B4-BE49-F238E27FC236}">
                <a16:creationId xmlns:a16="http://schemas.microsoft.com/office/drawing/2014/main" id="{929A858C-19A1-BD51-BC1B-A2AE5E1D0B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87008" y="5751130"/>
            <a:ext cx="922315" cy="926803"/>
          </a:xfrm>
          <a:prstGeom prst="rect">
            <a:avLst/>
          </a:prstGeom>
        </p:spPr>
      </p:pic>
    </p:spTree>
    <p:extLst>
      <p:ext uri="{BB962C8B-B14F-4D97-AF65-F5344CB8AC3E}">
        <p14:creationId xmlns:p14="http://schemas.microsoft.com/office/powerpoint/2010/main" val="268263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63">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5">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re 1">
            <a:extLst>
              <a:ext uri="{FF2B5EF4-FFF2-40B4-BE49-F238E27FC236}">
                <a16:creationId xmlns:a16="http://schemas.microsoft.com/office/drawing/2014/main" id="{762E2BE2-C656-67EE-B614-9737390FB601}"/>
              </a:ext>
            </a:extLst>
          </p:cNvPr>
          <p:cNvSpPr>
            <a:spLocks noGrp="1"/>
          </p:cNvSpPr>
          <p:nvPr>
            <p:ph type="title"/>
          </p:nvPr>
        </p:nvSpPr>
        <p:spPr>
          <a:xfrm>
            <a:off x="561110" y="973668"/>
            <a:ext cx="4177867" cy="1391692"/>
          </a:xfrm>
        </p:spPr>
        <p:txBody>
          <a:bodyPr>
            <a:normAutofit fontScale="90000"/>
          </a:bodyPr>
          <a:lstStyle/>
          <a:p>
            <a:pPr>
              <a:lnSpc>
                <a:spcPct val="90000"/>
              </a:lnSpc>
            </a:pPr>
            <a:r>
              <a:rPr lang="fr-CA" sz="3100" b="1" dirty="0">
                <a:solidFill>
                  <a:schemeClr val="tx2"/>
                </a:solidFill>
              </a:rPr>
              <a:t>Exemples d’un apprentissage expérientiel - visite </a:t>
            </a:r>
            <a:br>
              <a:rPr lang="en-CA" sz="3100" dirty="0">
                <a:solidFill>
                  <a:schemeClr val="tx2"/>
                </a:solidFill>
              </a:rPr>
            </a:br>
            <a:endParaRPr lang="en-CA" sz="3100" dirty="0">
              <a:solidFill>
                <a:schemeClr val="tx2"/>
              </a:solidFill>
            </a:endParaRPr>
          </a:p>
        </p:txBody>
      </p:sp>
      <p:sp>
        <p:nvSpPr>
          <p:cNvPr id="3" name="Espace réservé du contenu 2">
            <a:extLst>
              <a:ext uri="{FF2B5EF4-FFF2-40B4-BE49-F238E27FC236}">
                <a16:creationId xmlns:a16="http://schemas.microsoft.com/office/drawing/2014/main" id="{7006A76F-C443-A27D-5F0E-7FC36C87BCB1}"/>
              </a:ext>
            </a:extLst>
          </p:cNvPr>
          <p:cNvSpPr>
            <a:spLocks noGrp="1"/>
          </p:cNvSpPr>
          <p:nvPr>
            <p:ph idx="1"/>
          </p:nvPr>
        </p:nvSpPr>
        <p:spPr>
          <a:xfrm>
            <a:off x="561110" y="2603500"/>
            <a:ext cx="4072673" cy="3416300"/>
          </a:xfrm>
        </p:spPr>
        <p:txBody>
          <a:bodyPr>
            <a:normAutofit/>
          </a:bodyPr>
          <a:lstStyle/>
          <a:p>
            <a:pPr marL="0" lvl="0" indent="0">
              <a:buNone/>
            </a:pPr>
            <a:r>
              <a:rPr lang="fr-CA">
                <a:latin typeface="Calibri" panose="020F0502020204030204" pitchFamily="34" charset="0"/>
                <a:ea typeface="Times New Roman" panose="02020603050405020304" pitchFamily="18" charset="0"/>
              </a:rPr>
              <a:t>Comment intégrer les apprentissages expérientiels à son enseignement? </a:t>
            </a:r>
          </a:p>
          <a:p>
            <a:pPr marL="0" lvl="0" indent="0">
              <a:buNone/>
            </a:pPr>
            <a:endParaRPr lang="fr-CA">
              <a:latin typeface="Calibri" panose="020F0502020204030204" pitchFamily="34" charset="0"/>
              <a:ea typeface="Times New Roman" panose="02020603050405020304" pitchFamily="18" charset="0"/>
            </a:endParaRPr>
          </a:p>
          <a:p>
            <a:pPr marL="0" lvl="0" indent="0">
              <a:buNone/>
            </a:pPr>
            <a:r>
              <a:rPr lang="fr-CA">
                <a:latin typeface="Calibri" panose="020F0502020204030204" pitchFamily="34" charset="0"/>
                <a:ea typeface="Times New Roman" panose="02020603050405020304" pitchFamily="18" charset="0"/>
              </a:rPr>
              <a:t>Voici un exemple :</a:t>
            </a:r>
          </a:p>
          <a:p>
            <a:pPr lvl="0">
              <a:buFont typeface="Wingdings" panose="05000000000000000000" pitchFamily="2" charset="2"/>
              <a:buChar char="ü"/>
            </a:pPr>
            <a:r>
              <a:rPr lang="fr-CA">
                <a:latin typeface="Calibri" panose="020F0502020204030204" pitchFamily="34" charset="0"/>
                <a:ea typeface="Times New Roman" panose="02020603050405020304" pitchFamily="18" charset="0"/>
              </a:rPr>
              <a:t>Collègue CVC au DSF - NE</a:t>
            </a:r>
          </a:p>
          <a:p>
            <a:pPr lvl="0">
              <a:buFont typeface="Wingdings" panose="05000000000000000000" pitchFamily="2" charset="2"/>
              <a:buChar char="ü"/>
            </a:pPr>
            <a:r>
              <a:rPr lang="fr-CA">
                <a:latin typeface="Calibri" panose="020F0502020204030204" pitchFamily="34" charset="0"/>
                <a:ea typeface="Times New Roman" panose="02020603050405020304" pitchFamily="18" charset="0"/>
              </a:rPr>
              <a:t>Enjeux – 9</a:t>
            </a:r>
            <a:r>
              <a:rPr lang="fr-CA" baseline="30000">
                <a:latin typeface="Calibri" panose="020F0502020204030204" pitchFamily="34" charset="0"/>
                <a:ea typeface="Times New Roman" panose="02020603050405020304" pitchFamily="18" charset="0"/>
              </a:rPr>
              <a:t>e</a:t>
            </a:r>
            <a:r>
              <a:rPr lang="fr-CA">
                <a:latin typeface="Calibri" panose="020F0502020204030204" pitchFamily="34" charset="0"/>
                <a:ea typeface="Times New Roman" panose="02020603050405020304" pitchFamily="18" charset="0"/>
              </a:rPr>
              <a:t> année </a:t>
            </a:r>
          </a:p>
          <a:p>
            <a:pPr lvl="0">
              <a:buFont typeface="Wingdings" panose="05000000000000000000" pitchFamily="2" charset="2"/>
              <a:buChar char="ü"/>
            </a:pPr>
            <a:r>
              <a:rPr lang="fr-CA">
                <a:latin typeface="Calibri" panose="020F0502020204030204" pitchFamily="34" charset="0"/>
                <a:ea typeface="Times New Roman" panose="02020603050405020304" pitchFamily="18" charset="0"/>
              </a:rPr>
              <a:t>Visite en communauté </a:t>
            </a:r>
          </a:p>
          <a:p>
            <a:pPr lvl="0">
              <a:buFont typeface="Wingdings" panose="05000000000000000000" pitchFamily="2" charset="2"/>
              <a:buChar char="ü"/>
            </a:pPr>
            <a:r>
              <a:rPr lang="fr-CA">
                <a:latin typeface="Calibri" panose="020F0502020204030204" pitchFamily="34" charset="0"/>
                <a:ea typeface="Times New Roman" panose="02020603050405020304" pitchFamily="18" charset="0"/>
              </a:rPr>
              <a:t>Liens directs avec des RAG et RAS</a:t>
            </a:r>
          </a:p>
          <a:p>
            <a:pPr marL="342900" lvl="0" indent="-342900">
              <a:buFont typeface="Wingdings" panose="05000000000000000000" pitchFamily="2" charset="2"/>
              <a:buChar char=""/>
            </a:pPr>
            <a:endParaRPr lang="fr-CA">
              <a:effectLst/>
              <a:latin typeface="Calibri" panose="020F0502020204030204" pitchFamily="34" charset="0"/>
              <a:ea typeface="Times New Roman" panose="02020603050405020304" pitchFamily="18" charset="0"/>
            </a:endParaRPr>
          </a:p>
          <a:p>
            <a:endParaRPr lang="en-CA"/>
          </a:p>
        </p:txBody>
      </p:sp>
      <p:pic>
        <p:nvPicPr>
          <p:cNvPr id="10" name="Image 9">
            <a:extLst>
              <a:ext uri="{FF2B5EF4-FFF2-40B4-BE49-F238E27FC236}">
                <a16:creationId xmlns:a16="http://schemas.microsoft.com/office/drawing/2014/main" id="{B95649A6-3D4B-6DF4-1026-ED447F64CD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92"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Tree>
    <p:extLst>
      <p:ext uri="{BB962C8B-B14F-4D97-AF65-F5344CB8AC3E}">
        <p14:creationId xmlns:p14="http://schemas.microsoft.com/office/powerpoint/2010/main" val="21756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674DE62C-1444-4E9B-BC48-CA6880EFE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71" name="Freeform 5">
            <a:extLst>
              <a:ext uri="{FF2B5EF4-FFF2-40B4-BE49-F238E27FC236}">
                <a16:creationId xmlns:a16="http://schemas.microsoft.com/office/drawing/2014/main" id="{532B7868-881B-4B4F-96E9-6E714768B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73" name="Freeform: Shape 72">
            <a:extLst>
              <a:ext uri="{FF2B5EF4-FFF2-40B4-BE49-F238E27FC236}">
                <a16:creationId xmlns:a16="http://schemas.microsoft.com/office/drawing/2014/main" id="{756AC0C9-AEF1-443B-A64F-B05A01B68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4628932" y="402165"/>
            <a:ext cx="7139732" cy="6053670"/>
          </a:xfrm>
          <a:custGeom>
            <a:avLst/>
            <a:gdLst>
              <a:gd name="connsiteX0" fmla="*/ 1097 w 7139732"/>
              <a:gd name="connsiteY0" fmla="*/ 0 h 6053670"/>
              <a:gd name="connsiteX1" fmla="*/ 1084479 w 7139732"/>
              <a:gd name="connsiteY1" fmla="*/ 0 h 6053670"/>
              <a:gd name="connsiteX2" fmla="*/ 1254558 w 7139732"/>
              <a:gd name="connsiteY2" fmla="*/ 0 h 6053670"/>
              <a:gd name="connsiteX3" fmla="*/ 7139732 w 7139732"/>
              <a:gd name="connsiteY3" fmla="*/ 0 h 6053670"/>
              <a:gd name="connsiteX4" fmla="*/ 7139732 w 7139732"/>
              <a:gd name="connsiteY4" fmla="*/ 6053670 h 6053670"/>
              <a:gd name="connsiteX5" fmla="*/ 1249854 w 7139732"/>
              <a:gd name="connsiteY5" fmla="*/ 6053670 h 6053670"/>
              <a:gd name="connsiteX6" fmla="*/ 1084479 w 7139732"/>
              <a:gd name="connsiteY6" fmla="*/ 6053670 h 6053670"/>
              <a:gd name="connsiteX7" fmla="*/ 0 w 7139732"/>
              <a:gd name="connsiteY7" fmla="*/ 6053670 h 6053670"/>
              <a:gd name="connsiteX8" fmla="*/ 5488 w 7139732"/>
              <a:gd name="connsiteY8" fmla="*/ 6017954 h 6053670"/>
              <a:gd name="connsiteX9" fmla="*/ 21641 w 7139732"/>
              <a:gd name="connsiteY9" fmla="*/ 5913225 h 6053670"/>
              <a:gd name="connsiteX10" fmla="*/ 32932 w 7139732"/>
              <a:gd name="connsiteY10" fmla="*/ 5836949 h 6053670"/>
              <a:gd name="connsiteX11" fmla="*/ 44850 w 7139732"/>
              <a:gd name="connsiteY11" fmla="*/ 5746144 h 6053670"/>
              <a:gd name="connsiteX12" fmla="*/ 59121 w 7139732"/>
              <a:gd name="connsiteY12" fmla="*/ 5638388 h 6053670"/>
              <a:gd name="connsiteX13" fmla="*/ 74175 w 7139732"/>
              <a:gd name="connsiteY13" fmla="*/ 5519131 h 6053670"/>
              <a:gd name="connsiteX14" fmla="*/ 90014 w 7139732"/>
              <a:gd name="connsiteY14" fmla="*/ 5384740 h 6053670"/>
              <a:gd name="connsiteX15" fmla="*/ 106794 w 7139732"/>
              <a:gd name="connsiteY15" fmla="*/ 5238241 h 6053670"/>
              <a:gd name="connsiteX16" fmla="*/ 123574 w 7139732"/>
              <a:gd name="connsiteY16" fmla="*/ 5079029 h 6053670"/>
              <a:gd name="connsiteX17" fmla="*/ 140667 w 7139732"/>
              <a:gd name="connsiteY17" fmla="*/ 4909527 h 6053670"/>
              <a:gd name="connsiteX18" fmla="*/ 156506 w 7139732"/>
              <a:gd name="connsiteY18" fmla="*/ 4726706 h 6053670"/>
              <a:gd name="connsiteX19" fmla="*/ 171717 w 7139732"/>
              <a:gd name="connsiteY19" fmla="*/ 4535410 h 6053670"/>
              <a:gd name="connsiteX20" fmla="*/ 185518 w 7139732"/>
              <a:gd name="connsiteY20" fmla="*/ 4333217 h 6053670"/>
              <a:gd name="connsiteX21" fmla="*/ 198690 w 7139732"/>
              <a:gd name="connsiteY21" fmla="*/ 4122549 h 6053670"/>
              <a:gd name="connsiteX22" fmla="*/ 211079 w 7139732"/>
              <a:gd name="connsiteY22" fmla="*/ 3902801 h 6053670"/>
              <a:gd name="connsiteX23" fmla="*/ 215470 w 7139732"/>
              <a:gd name="connsiteY23" fmla="*/ 3790203 h 6053670"/>
              <a:gd name="connsiteX24" fmla="*/ 220332 w 7139732"/>
              <a:gd name="connsiteY24" fmla="*/ 3675183 h 6053670"/>
              <a:gd name="connsiteX25" fmla="*/ 224879 w 7139732"/>
              <a:gd name="connsiteY25" fmla="*/ 3558347 h 6053670"/>
              <a:gd name="connsiteX26" fmla="*/ 227859 w 7139732"/>
              <a:gd name="connsiteY26" fmla="*/ 3440906 h 6053670"/>
              <a:gd name="connsiteX27" fmla="*/ 230525 w 7139732"/>
              <a:gd name="connsiteY27" fmla="*/ 3321043 h 6053670"/>
              <a:gd name="connsiteX28" fmla="*/ 233348 w 7139732"/>
              <a:gd name="connsiteY28" fmla="*/ 3199970 h 6053670"/>
              <a:gd name="connsiteX29" fmla="*/ 235229 w 7139732"/>
              <a:gd name="connsiteY29" fmla="*/ 3076475 h 6053670"/>
              <a:gd name="connsiteX30" fmla="*/ 235229 w 7139732"/>
              <a:gd name="connsiteY30" fmla="*/ 2951770 h 6053670"/>
              <a:gd name="connsiteX31" fmla="*/ 236170 w 7139732"/>
              <a:gd name="connsiteY31" fmla="*/ 2825853 h 6053670"/>
              <a:gd name="connsiteX32" fmla="*/ 235229 w 7139732"/>
              <a:gd name="connsiteY32" fmla="*/ 2698726 h 6053670"/>
              <a:gd name="connsiteX33" fmla="*/ 233348 w 7139732"/>
              <a:gd name="connsiteY33" fmla="*/ 2569783 h 6053670"/>
              <a:gd name="connsiteX34" fmla="*/ 231623 w 7139732"/>
              <a:gd name="connsiteY34" fmla="*/ 2440840 h 6053670"/>
              <a:gd name="connsiteX35" fmla="*/ 227859 w 7139732"/>
              <a:gd name="connsiteY35" fmla="*/ 2310081 h 6053670"/>
              <a:gd name="connsiteX36" fmla="*/ 223938 w 7139732"/>
              <a:gd name="connsiteY36" fmla="*/ 2178111 h 6053670"/>
              <a:gd name="connsiteX37" fmla="*/ 219391 w 7139732"/>
              <a:gd name="connsiteY37" fmla="*/ 2046141 h 6053670"/>
              <a:gd name="connsiteX38" fmla="*/ 212961 w 7139732"/>
              <a:gd name="connsiteY38" fmla="*/ 1912960 h 6053670"/>
              <a:gd name="connsiteX39" fmla="*/ 205277 w 7139732"/>
              <a:gd name="connsiteY39" fmla="*/ 1778568 h 6053670"/>
              <a:gd name="connsiteX40" fmla="*/ 197906 w 7139732"/>
              <a:gd name="connsiteY40" fmla="*/ 1643572 h 6053670"/>
              <a:gd name="connsiteX41" fmla="*/ 188497 w 7139732"/>
              <a:gd name="connsiteY41" fmla="*/ 1508575 h 6053670"/>
              <a:gd name="connsiteX42" fmla="*/ 177206 w 7139732"/>
              <a:gd name="connsiteY42" fmla="*/ 1371762 h 6053670"/>
              <a:gd name="connsiteX43" fmla="*/ 165915 w 7139732"/>
              <a:gd name="connsiteY43" fmla="*/ 1236765 h 6053670"/>
              <a:gd name="connsiteX44" fmla="*/ 152899 w 7139732"/>
              <a:gd name="connsiteY44" fmla="*/ 1099347 h 6053670"/>
              <a:gd name="connsiteX45" fmla="*/ 138628 w 7139732"/>
              <a:gd name="connsiteY45" fmla="*/ 961323 h 6053670"/>
              <a:gd name="connsiteX46" fmla="*/ 123574 w 7139732"/>
              <a:gd name="connsiteY46" fmla="*/ 825115 h 6053670"/>
              <a:gd name="connsiteX47" fmla="*/ 106010 w 7139732"/>
              <a:gd name="connsiteY47" fmla="*/ 687092 h 6053670"/>
              <a:gd name="connsiteX48" fmla="*/ 87192 w 7139732"/>
              <a:gd name="connsiteY48" fmla="*/ 549673 h 6053670"/>
              <a:gd name="connsiteX49" fmla="*/ 68530 w 7139732"/>
              <a:gd name="connsiteY49" fmla="*/ 411650 h 6053670"/>
              <a:gd name="connsiteX50" fmla="*/ 46732 w 7139732"/>
              <a:gd name="connsiteY50" fmla="*/ 274232 h 6053670"/>
              <a:gd name="connsiteX51" fmla="*/ 24464 w 7139732"/>
              <a:gd name="connsiteY51" fmla="*/ 137419 h 605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139732" h="6053670">
                <a:moveTo>
                  <a:pt x="1097" y="0"/>
                </a:moveTo>
                <a:lnTo>
                  <a:pt x="1084479" y="0"/>
                </a:lnTo>
                <a:lnTo>
                  <a:pt x="1254558" y="0"/>
                </a:lnTo>
                <a:lnTo>
                  <a:pt x="7139732" y="0"/>
                </a:lnTo>
                <a:lnTo>
                  <a:pt x="7139732" y="6053670"/>
                </a:lnTo>
                <a:lnTo>
                  <a:pt x="1249854" y="6053670"/>
                </a:lnTo>
                <a:lnTo>
                  <a:pt x="1084479" y="6053670"/>
                </a:lnTo>
                <a:lnTo>
                  <a:pt x="0" y="6053670"/>
                </a:lnTo>
                <a:lnTo>
                  <a:pt x="5488" y="6017954"/>
                </a:lnTo>
                <a:lnTo>
                  <a:pt x="21641" y="5913225"/>
                </a:lnTo>
                <a:lnTo>
                  <a:pt x="32932" y="5836949"/>
                </a:lnTo>
                <a:lnTo>
                  <a:pt x="44850" y="5746144"/>
                </a:lnTo>
                <a:lnTo>
                  <a:pt x="59121" y="5638388"/>
                </a:lnTo>
                <a:lnTo>
                  <a:pt x="74175" y="5519131"/>
                </a:lnTo>
                <a:lnTo>
                  <a:pt x="90014" y="5384740"/>
                </a:lnTo>
                <a:lnTo>
                  <a:pt x="106794" y="5238241"/>
                </a:lnTo>
                <a:lnTo>
                  <a:pt x="123574" y="5079029"/>
                </a:lnTo>
                <a:lnTo>
                  <a:pt x="140667" y="4909527"/>
                </a:lnTo>
                <a:lnTo>
                  <a:pt x="156506" y="4726706"/>
                </a:lnTo>
                <a:lnTo>
                  <a:pt x="171717" y="4535410"/>
                </a:lnTo>
                <a:lnTo>
                  <a:pt x="185518" y="4333217"/>
                </a:lnTo>
                <a:lnTo>
                  <a:pt x="198690" y="4122549"/>
                </a:lnTo>
                <a:lnTo>
                  <a:pt x="211079" y="3902801"/>
                </a:lnTo>
                <a:lnTo>
                  <a:pt x="215470" y="3790203"/>
                </a:lnTo>
                <a:lnTo>
                  <a:pt x="220332" y="3675183"/>
                </a:lnTo>
                <a:lnTo>
                  <a:pt x="224879" y="3558347"/>
                </a:lnTo>
                <a:lnTo>
                  <a:pt x="227859" y="3440906"/>
                </a:lnTo>
                <a:lnTo>
                  <a:pt x="230525" y="3321043"/>
                </a:lnTo>
                <a:lnTo>
                  <a:pt x="233348" y="3199970"/>
                </a:lnTo>
                <a:lnTo>
                  <a:pt x="235229" y="3076475"/>
                </a:lnTo>
                <a:lnTo>
                  <a:pt x="235229" y="2951770"/>
                </a:lnTo>
                <a:lnTo>
                  <a:pt x="236170" y="2825853"/>
                </a:lnTo>
                <a:lnTo>
                  <a:pt x="235229" y="2698726"/>
                </a:lnTo>
                <a:lnTo>
                  <a:pt x="233348" y="2569783"/>
                </a:lnTo>
                <a:lnTo>
                  <a:pt x="231623" y="2440840"/>
                </a:lnTo>
                <a:lnTo>
                  <a:pt x="227859" y="2310081"/>
                </a:lnTo>
                <a:lnTo>
                  <a:pt x="223938" y="2178111"/>
                </a:lnTo>
                <a:lnTo>
                  <a:pt x="219391" y="2046141"/>
                </a:lnTo>
                <a:lnTo>
                  <a:pt x="212961" y="1912960"/>
                </a:lnTo>
                <a:lnTo>
                  <a:pt x="205277" y="1778568"/>
                </a:lnTo>
                <a:lnTo>
                  <a:pt x="197906" y="1643572"/>
                </a:lnTo>
                <a:lnTo>
                  <a:pt x="188497" y="1508575"/>
                </a:lnTo>
                <a:lnTo>
                  <a:pt x="177206" y="1371762"/>
                </a:lnTo>
                <a:lnTo>
                  <a:pt x="165915" y="1236765"/>
                </a:lnTo>
                <a:lnTo>
                  <a:pt x="152899" y="1099347"/>
                </a:lnTo>
                <a:lnTo>
                  <a:pt x="138628" y="961323"/>
                </a:lnTo>
                <a:lnTo>
                  <a:pt x="123574" y="825115"/>
                </a:lnTo>
                <a:lnTo>
                  <a:pt x="106010" y="687092"/>
                </a:lnTo>
                <a:lnTo>
                  <a:pt x="87192" y="549673"/>
                </a:lnTo>
                <a:lnTo>
                  <a:pt x="68530" y="411650"/>
                </a:lnTo>
                <a:lnTo>
                  <a:pt x="46732" y="274232"/>
                </a:lnTo>
                <a:lnTo>
                  <a:pt x="24464" y="137419"/>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Freeform 5">
            <a:extLst>
              <a:ext uri="{FF2B5EF4-FFF2-40B4-BE49-F238E27FC236}">
                <a16:creationId xmlns:a16="http://schemas.microsoft.com/office/drawing/2014/main" id="{C625AAF6-BC58-4225-A7B9-294C3062D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pic>
        <p:nvPicPr>
          <p:cNvPr id="10" name="Image 9">
            <a:extLst>
              <a:ext uri="{FF2B5EF4-FFF2-40B4-BE49-F238E27FC236}">
                <a16:creationId xmlns:a16="http://schemas.microsoft.com/office/drawing/2014/main" id="{C295AD83-61B1-6CBC-9F2D-7A6C06ED3F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544" r="7680" b="-1"/>
          <a:stretch/>
        </p:blipFill>
        <p:spPr>
          <a:xfrm>
            <a:off x="5194608" y="803750"/>
            <a:ext cx="3113903" cy="5250498"/>
          </a:xfrm>
          <a:prstGeom prst="rect">
            <a:avLst/>
          </a:prstGeom>
          <a:ln w="57150">
            <a:solidFill>
              <a:schemeClr val="bg1"/>
            </a:solidFill>
          </a:ln>
        </p:spPr>
      </p:pic>
      <p:pic>
        <p:nvPicPr>
          <p:cNvPr id="12" name="Image 11">
            <a:extLst>
              <a:ext uri="{FF2B5EF4-FFF2-40B4-BE49-F238E27FC236}">
                <a16:creationId xmlns:a16="http://schemas.microsoft.com/office/drawing/2014/main" id="{D0B5D04E-1DBB-1FC3-6D13-84302C9930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7214" b="-5"/>
          <a:stretch/>
        </p:blipFill>
        <p:spPr>
          <a:xfrm>
            <a:off x="8472236" y="803752"/>
            <a:ext cx="3113904" cy="2542289"/>
          </a:xfrm>
          <a:prstGeom prst="rect">
            <a:avLst/>
          </a:prstGeom>
          <a:ln w="57150">
            <a:solidFill>
              <a:schemeClr val="bg1"/>
            </a:solidFill>
          </a:ln>
        </p:spPr>
      </p:pic>
      <p:sp>
        <p:nvSpPr>
          <p:cNvPr id="77" name="Rectangle 76">
            <a:extLst>
              <a:ext uri="{FF2B5EF4-FFF2-40B4-BE49-F238E27FC236}">
                <a16:creationId xmlns:a16="http://schemas.microsoft.com/office/drawing/2014/main" id="{6704688B-CB80-4241-9F1D-D462116CB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Espace réservé du contenu 2">
            <a:extLst>
              <a:ext uri="{FF2B5EF4-FFF2-40B4-BE49-F238E27FC236}">
                <a16:creationId xmlns:a16="http://schemas.microsoft.com/office/drawing/2014/main" id="{7006A76F-C443-A27D-5F0E-7FC36C87BCB1}"/>
              </a:ext>
            </a:extLst>
          </p:cNvPr>
          <p:cNvSpPr>
            <a:spLocks noGrp="1"/>
          </p:cNvSpPr>
          <p:nvPr>
            <p:ph idx="1"/>
          </p:nvPr>
        </p:nvSpPr>
        <p:spPr>
          <a:xfrm>
            <a:off x="605860" y="609600"/>
            <a:ext cx="3682821" cy="5410200"/>
          </a:xfrm>
        </p:spPr>
        <p:txBody>
          <a:bodyPr>
            <a:normAutofit fontScale="25000" lnSpcReduction="20000"/>
          </a:bodyPr>
          <a:lstStyle/>
          <a:p>
            <a:pPr marL="0" lvl="0" indent="0">
              <a:buNone/>
            </a:pPr>
            <a:endParaRPr lang="fr-CA">
              <a:solidFill>
                <a:srgbClr val="FFFFFF"/>
              </a:solidFill>
              <a:latin typeface="Calibri" panose="020F0502020204030204" pitchFamily="34" charset="0"/>
              <a:ea typeface="Times New Roman" panose="02020603050405020304" pitchFamily="18" charset="0"/>
            </a:endParaRPr>
          </a:p>
          <a:p>
            <a:pPr marL="0" lvl="0" indent="0">
              <a:buNone/>
            </a:pPr>
            <a:endParaRPr lang="fr-CA">
              <a:solidFill>
                <a:srgbClr val="FFFFFF"/>
              </a:solidFill>
              <a:latin typeface="Calibri" panose="020F0502020204030204" pitchFamily="34" charset="0"/>
              <a:ea typeface="Times New Roman" panose="02020603050405020304" pitchFamily="18" charset="0"/>
            </a:endParaRPr>
          </a:p>
          <a:p>
            <a:pPr marL="342900" lvl="0" indent="-342900">
              <a:buFont typeface="Wingdings" panose="05000000000000000000" pitchFamily="2" charset="2"/>
              <a:buChar char=""/>
            </a:pPr>
            <a:r>
              <a:rPr lang="fr-CA" sz="8000">
                <a:effectLst/>
                <a:latin typeface="Calibri" panose="020F0502020204030204" pitchFamily="34" charset="0"/>
                <a:ea typeface="Times New Roman" panose="02020603050405020304" pitchFamily="18" charset="0"/>
              </a:rPr>
              <a:t>Vivre son identité communautaire, linguistique et culturelle.  S’identifier à sa communauté. </a:t>
            </a:r>
            <a:endParaRPr lang="fr-CA" sz="8000">
              <a:effectLst/>
              <a:latin typeface="Calibri" panose="020F0502020204030204" pitchFamily="34" charset="0"/>
              <a:ea typeface="Calibri" panose="020F0502020204030204" pitchFamily="34" charset="0"/>
            </a:endParaRPr>
          </a:p>
          <a:p>
            <a:pPr lvl="1">
              <a:buFont typeface="Arial" panose="020B0604020202020204" pitchFamily="34" charset="0"/>
              <a:buChar char="•"/>
            </a:pPr>
            <a:r>
              <a:rPr lang="fr-CA" sz="8000">
                <a:effectLst/>
                <a:latin typeface="Calibri" panose="020F0502020204030204" pitchFamily="34" charset="0"/>
                <a:ea typeface="Times New Roman" panose="02020603050405020304" pitchFamily="18" charset="0"/>
              </a:rPr>
              <a:t>En découvrant des bijoux d’entreprises qui viennent de gens locaux en utilisant des produits locaux.</a:t>
            </a:r>
            <a:endParaRPr lang="fr-CA" sz="8000">
              <a:effectLst/>
              <a:latin typeface="Calibri" panose="020F0502020204030204" pitchFamily="34" charset="0"/>
              <a:ea typeface="Calibri" panose="020F0502020204030204" pitchFamily="34" charset="0"/>
            </a:endParaRPr>
          </a:p>
          <a:p>
            <a:pPr marL="0" indent="0">
              <a:buNone/>
            </a:pPr>
            <a:endParaRPr lang="fr-CA" sz="8000">
              <a:effectLst/>
              <a:latin typeface="Calibri" panose="020F0502020204030204" pitchFamily="34" charset="0"/>
              <a:ea typeface="Calibri" panose="020F0502020204030204" pitchFamily="34" charset="0"/>
            </a:endParaRPr>
          </a:p>
          <a:p>
            <a:pPr marL="342900" lvl="0" indent="-342900">
              <a:buFont typeface="Wingdings" panose="05000000000000000000" pitchFamily="2" charset="2"/>
              <a:buChar char=""/>
            </a:pPr>
            <a:r>
              <a:rPr lang="fr-CA" sz="8000">
                <a:effectLst/>
                <a:latin typeface="Calibri" panose="020F0502020204030204" pitchFamily="34" charset="0"/>
                <a:ea typeface="Times New Roman" panose="02020603050405020304" pitchFamily="18" charset="0"/>
              </a:rPr>
              <a:t>Soutenir une vie saine et équilibrée.</a:t>
            </a:r>
            <a:endParaRPr lang="fr-CA" sz="8000">
              <a:effectLst/>
              <a:latin typeface="Calibri" panose="020F0502020204030204" pitchFamily="34" charset="0"/>
              <a:ea typeface="Calibri" panose="020F0502020204030204" pitchFamily="34" charset="0"/>
            </a:endParaRPr>
          </a:p>
          <a:p>
            <a:pPr marL="742950" lvl="1" indent="-285750">
              <a:buFont typeface="Symbol" panose="05050102010706020507" pitchFamily="18" charset="2"/>
              <a:buChar char=""/>
            </a:pPr>
            <a:r>
              <a:rPr lang="fr-CA" sz="8000">
                <a:effectLst/>
                <a:latin typeface="Calibri" panose="020F0502020204030204" pitchFamily="34" charset="0"/>
                <a:ea typeface="Times New Roman" panose="02020603050405020304" pitchFamily="18" charset="0"/>
              </a:rPr>
              <a:t>En se permettant des moments de répits, en connectant avec la nature.  En participant aux diverses activités plein-air offerte. </a:t>
            </a:r>
            <a:endParaRPr lang="fr-CA" sz="8000">
              <a:effectLst/>
              <a:latin typeface="Calibri" panose="020F0502020204030204" pitchFamily="34" charset="0"/>
              <a:ea typeface="Calibri" panose="020F0502020204030204" pitchFamily="34" charset="0"/>
            </a:endParaRPr>
          </a:p>
          <a:p>
            <a:pPr marL="342900" lvl="0" indent="-342900">
              <a:buFont typeface="Wingdings" panose="05000000000000000000" pitchFamily="2" charset="2"/>
              <a:buChar char=""/>
            </a:pPr>
            <a:endParaRPr lang="fr-CA">
              <a:solidFill>
                <a:srgbClr val="FFFFFF"/>
              </a:solidFill>
              <a:effectLst/>
              <a:latin typeface="Calibri" panose="020F0502020204030204" pitchFamily="34" charset="0"/>
              <a:ea typeface="Times New Roman" panose="02020603050405020304" pitchFamily="18" charset="0"/>
            </a:endParaRPr>
          </a:p>
          <a:p>
            <a:endParaRPr lang="en-CA">
              <a:solidFill>
                <a:srgbClr val="FFFFFF"/>
              </a:solidFill>
            </a:endParaRPr>
          </a:p>
        </p:txBody>
      </p:sp>
      <p:pic>
        <p:nvPicPr>
          <p:cNvPr id="5" name="Image 4">
            <a:extLst>
              <a:ext uri="{FF2B5EF4-FFF2-40B4-BE49-F238E27FC236}">
                <a16:creationId xmlns:a16="http://schemas.microsoft.com/office/drawing/2014/main" id="{E7F6EAC2-5536-3E58-CD99-7786856AAD6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6298" b="-2"/>
          <a:stretch/>
        </p:blipFill>
        <p:spPr>
          <a:xfrm>
            <a:off x="8472235" y="3511960"/>
            <a:ext cx="3113904" cy="2542289"/>
          </a:xfrm>
          <a:prstGeom prst="rect">
            <a:avLst/>
          </a:prstGeom>
          <a:ln w="57150">
            <a:solidFill>
              <a:schemeClr val="bg1"/>
            </a:solidFill>
          </a:ln>
        </p:spPr>
      </p:pic>
    </p:spTree>
    <p:extLst>
      <p:ext uri="{BB962C8B-B14F-4D97-AF65-F5344CB8AC3E}">
        <p14:creationId xmlns:p14="http://schemas.microsoft.com/office/powerpoint/2010/main" val="38077390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PV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VC" id="{65418388-292C-4DFD-AD8E-645B469B4778}" vid="{3F08F2F7-F7E4-4BFA-B120-03C3FBFAC096}"/>
    </a:ext>
  </a:extLst>
</a:theme>
</file>

<file path=ppt/theme/theme2.xml><?xml version="1.0" encoding="utf-8"?>
<a:theme xmlns:a="http://schemas.openxmlformats.org/drawingml/2006/main" name="Salle d’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alle d’ions">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lle d’ions">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3C383A99FF864ABF26D3EBDDF33951" ma:contentTypeVersion="4" ma:contentTypeDescription="Crée un document." ma:contentTypeScope="" ma:versionID="0bea712ca56fbc87285c9beea3cae217">
  <xsd:schema xmlns:xsd="http://www.w3.org/2001/XMLSchema" xmlns:xs="http://www.w3.org/2001/XMLSchema" xmlns:p="http://schemas.microsoft.com/office/2006/metadata/properties" xmlns:ns2="ca4a0afe-e303-4d8c-87cc-8737fa69d500" targetNamespace="http://schemas.microsoft.com/office/2006/metadata/properties" ma:root="true" ma:fieldsID="3db92eedadcf4c8a25464edf6f3bb3b3" ns2:_="">
    <xsd:import namespace="ca4a0afe-e303-4d8c-87cc-8737fa69d5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4a0afe-e303-4d8c-87cc-8737fa69d5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22392C-5FFE-4EE1-8C54-60CC41CC69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4a0afe-e303-4d8c-87cc-8737fa69d5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6CC50F-DAF1-4914-8F73-A11321E1BF80}">
  <ds:schemaRefs>
    <ds:schemaRef ds:uri="082d1403-5dc8-4e13-9b6b-eda1058264b2"/>
    <ds:schemaRef ds:uri="http://www.w3.org/XML/1998/namespace"/>
    <ds:schemaRef ds:uri="http://purl.org/dc/dcmitype/"/>
    <ds:schemaRef ds:uri="http://schemas.microsoft.com/office/2006/documentManagement/types"/>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cd3aa52b-df43-4bd1-8075-d385269205fd"/>
  </ds:schemaRefs>
</ds:datastoreItem>
</file>

<file path=customXml/itemProps3.xml><?xml version="1.0" encoding="utf-8"?>
<ds:datastoreItem xmlns:ds="http://schemas.openxmlformats.org/officeDocument/2006/customXml" ds:itemID="{22BBABBB-7B12-460F-A135-295F40E10F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PVC</Template>
  <TotalTime>1</TotalTime>
  <Words>2300</Words>
  <Application>Microsoft Office PowerPoint</Application>
  <PresentationFormat>Widescreen</PresentationFormat>
  <Paragraphs>272</Paragraphs>
  <Slides>27</Slides>
  <Notes>27</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Arial</vt:lpstr>
      <vt:lpstr>Calibri</vt:lpstr>
      <vt:lpstr>Cavolini</vt:lpstr>
      <vt:lpstr>Century Gothic</vt:lpstr>
      <vt:lpstr>Courier New</vt:lpstr>
      <vt:lpstr>Myriad Pro</vt:lpstr>
      <vt:lpstr>Symbol</vt:lpstr>
      <vt:lpstr>Wingdings</vt:lpstr>
      <vt:lpstr>Wingdings 3</vt:lpstr>
      <vt:lpstr>PVC</vt:lpstr>
      <vt:lpstr>Salle d’ions</vt:lpstr>
      <vt:lpstr>PowerPoint Presentation</vt:lpstr>
      <vt:lpstr>PowerPoint Presentation</vt:lpstr>
      <vt:lpstr>Plan de l’atelier</vt:lpstr>
      <vt:lpstr>PowerPoint Presentation</vt:lpstr>
      <vt:lpstr>PowerPoint Presentation</vt:lpstr>
      <vt:lpstr>Définition des apprentissages expérientiels</vt:lpstr>
      <vt:lpstr>PowerPoint Presentation</vt:lpstr>
      <vt:lpstr>Exemples d’un apprentissage expérientiel - visite  </vt:lpstr>
      <vt:lpstr>PowerPoint Presentation</vt:lpstr>
      <vt:lpstr>Personnes clés de l’apprentissage expérientiel</vt:lpstr>
      <vt:lpstr>Exemples des apprentissages expérientiels – évènements majeurs</vt:lpstr>
      <vt:lpstr>Journée vie-carrière</vt:lpstr>
      <vt:lpstr>Journées FLEX</vt:lpstr>
      <vt:lpstr>Journée vie-carrière</vt:lpstr>
      <vt:lpstr>PowerPoint Presentation</vt:lpstr>
      <vt:lpstr>Guide sur les apprentissages expérientiels</vt:lpstr>
      <vt:lpstr>PowerPoint Presentation</vt:lpstr>
      <vt:lpstr>PowerPoint Presentation</vt:lpstr>
      <vt:lpstr>Exemples d’apprentissage expérientiel – conférenciers   </vt:lpstr>
      <vt:lpstr>Exemples d’apprentissage expérientiel (suite)   </vt:lpstr>
      <vt:lpstr>Cycle des apprentissages expérientiels </vt:lpstr>
      <vt:lpstr>Exemple de planification d’un apprentissage expérientiel</vt:lpstr>
      <vt:lpstr>Aperçu des réalisations en 22-23</vt:lpstr>
      <vt:lpstr>Aperçu des réalisations en 22-23</vt:lpstr>
      <vt:lpstr>Ressources  </vt:lpstr>
      <vt:lpstr>Exemple </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Bergeron, Chantal (DSF-S)</dc:creator>
  <cp:lastModifiedBy>Dumouchel, Bob (EECD/EDPE)</cp:lastModifiedBy>
  <cp:revision>4</cp:revision>
  <cp:lastPrinted>2023-08-16T12:05:37Z</cp:lastPrinted>
  <dcterms:created xsi:type="dcterms:W3CDTF">2022-05-13T16:57:11Z</dcterms:created>
  <dcterms:modified xsi:type="dcterms:W3CDTF">2024-10-08T13:30:29Z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0x010100B93C383A99FF864ABF26D3EBDDF33951</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